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69" r:id="rId3"/>
    <p:sldId id="276" r:id="rId4"/>
    <p:sldId id="280" r:id="rId5"/>
    <p:sldId id="281" r:id="rId6"/>
    <p:sldId id="282" r:id="rId7"/>
    <p:sldId id="283" r:id="rId8"/>
    <p:sldId id="257" r:id="rId9"/>
    <p:sldId id="260" r:id="rId10"/>
    <p:sldId id="262" r:id="rId11"/>
    <p:sldId id="271" r:id="rId12"/>
    <p:sldId id="263" r:id="rId13"/>
    <p:sldId id="264" r:id="rId14"/>
    <p:sldId id="266" r:id="rId15"/>
    <p:sldId id="267" r:id="rId16"/>
    <p:sldId id="26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270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635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3" autoAdjust="0"/>
  </p:normalViewPr>
  <p:slideViewPr>
    <p:cSldViewPr>
      <p:cViewPr varScale="1">
        <p:scale>
          <a:sx n="41" d="100"/>
          <a:sy n="41" d="100"/>
        </p:scale>
        <p:origin x="691" y="53"/>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dirty="0" err="1">
                <a:latin typeface="+mj-lt"/>
              </a:rPr>
              <a:t>Ripartizione</a:t>
            </a:r>
            <a:r>
              <a:rPr lang="en-US" sz="3200" b="1" dirty="0">
                <a:latin typeface="+mj-lt"/>
              </a:rPr>
              <a:t> </a:t>
            </a:r>
            <a:r>
              <a:rPr lang="en-US" sz="3200" b="1" dirty="0" err="1">
                <a:latin typeface="+mj-lt"/>
              </a:rPr>
              <a:t>percentuale</a:t>
            </a:r>
            <a:r>
              <a:rPr lang="en-US" sz="3200" b="1" dirty="0">
                <a:latin typeface="+mj-lt"/>
              </a:rPr>
              <a:t> ore di </a:t>
            </a:r>
            <a:r>
              <a:rPr lang="en-US" sz="3200" b="1" dirty="0" err="1">
                <a:latin typeface="+mj-lt"/>
              </a:rPr>
              <a:t>formazione</a:t>
            </a:r>
            <a:r>
              <a:rPr lang="en-US" sz="3200" b="1" dirty="0">
                <a:latin typeface="+mj-lt"/>
              </a:rPr>
              <a:t> </a:t>
            </a:r>
            <a:r>
              <a:rPr lang="en-US" sz="3200" b="1" dirty="0" err="1">
                <a:latin typeface="+mj-lt"/>
              </a:rPr>
              <a:t>erogate</a:t>
            </a:r>
            <a:r>
              <a:rPr lang="en-US" sz="3200" b="1" dirty="0">
                <a:latin typeface="+mj-lt"/>
              </a:rPr>
              <a:t> per </a:t>
            </a:r>
            <a:r>
              <a:rPr lang="en-US" sz="3200" b="1" dirty="0" err="1">
                <a:latin typeface="+mj-lt"/>
              </a:rPr>
              <a:t>Aree</a:t>
            </a:r>
            <a:r>
              <a:rPr lang="en-US" sz="3200" b="1" baseline="0" dirty="0">
                <a:latin typeface="+mj-lt"/>
              </a:rPr>
              <a:t> </a:t>
            </a:r>
            <a:r>
              <a:rPr lang="en-US" sz="3200" b="1" baseline="0" dirty="0" err="1">
                <a:latin typeface="+mj-lt"/>
              </a:rPr>
              <a:t>tematiche</a:t>
            </a:r>
            <a:endParaRPr lang="en-US" sz="3200" b="1" dirty="0">
              <a:latin typeface="+mj-lt"/>
            </a:endParaRP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1"/>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453-4D88-8B1D-871862D5917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453-4D88-8B1D-871862D5917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453-4D88-8B1D-871862D5917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453-4D88-8B1D-871862D5917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453-4D88-8B1D-871862D59177}"/>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B453-4D88-8B1D-871862D59177}"/>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B453-4D88-8B1D-871862D59177}"/>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Foglio2!$B$17:$B$23</c:f>
              <c:strCache>
                <c:ptCount val="7"/>
                <c:pt idx="0">
                  <c:v>Area Giuridica (AG) </c:v>
                </c:pt>
                <c:pt idx="1">
                  <c:v>Area Organizzazione (AO) </c:v>
                </c:pt>
                <c:pt idx="2">
                  <c:v>Area Comunicazione (AC) </c:v>
                </c:pt>
                <c:pt idx="3">
                  <c:v>Area Economico-Finanziaria (AF) </c:v>
                </c:pt>
                <c:pt idx="4">
                  <c:v>Area Europa (AE)</c:v>
                </c:pt>
                <c:pt idx="5">
                  <c:v>Area Specialistica-Settoriale (AS)</c:v>
                </c:pt>
                <c:pt idx="6">
                  <c:v>Area Informatica (AI)</c:v>
                </c:pt>
              </c:strCache>
            </c:strRef>
          </c:cat>
          <c:val>
            <c:numRef>
              <c:f>Foglio2!$D$17:$D$23</c:f>
              <c:numCache>
                <c:formatCode>0%</c:formatCode>
                <c:ptCount val="7"/>
                <c:pt idx="0">
                  <c:v>0.2</c:v>
                </c:pt>
                <c:pt idx="1">
                  <c:v>0.15</c:v>
                </c:pt>
                <c:pt idx="2">
                  <c:v>0.1</c:v>
                </c:pt>
                <c:pt idx="3">
                  <c:v>0.12</c:v>
                </c:pt>
                <c:pt idx="4">
                  <c:v>0.03</c:v>
                </c:pt>
                <c:pt idx="5">
                  <c:v>0.36</c:v>
                </c:pt>
                <c:pt idx="6">
                  <c:v>0.04</c:v>
                </c:pt>
              </c:numCache>
            </c:numRef>
          </c:val>
          <c:extLst>
            <c:ext xmlns:c16="http://schemas.microsoft.com/office/drawing/2014/chart" uri="{C3380CC4-5D6E-409C-BE32-E72D297353CC}">
              <c16:uniqueId val="{0000000E-B453-4D88-8B1D-871862D59177}"/>
            </c:ext>
          </c:extLst>
        </c:ser>
        <c:dLbls>
          <c:showLegendKey val="0"/>
          <c:showVal val="0"/>
          <c:showCatName val="0"/>
          <c:showSerName val="0"/>
          <c:showPercent val="0"/>
          <c:showBubbleSize val="0"/>
          <c:showLeaderLines val="1"/>
        </c:dLbls>
        <c:extLst>
          <c:ext xmlns:c15="http://schemas.microsoft.com/office/drawing/2012/chart" uri="{02D57815-91ED-43cb-92C2-25804820EDAC}">
            <c15:filteredPieSeries>
              <c15: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10-B453-4D88-8B1D-871862D5917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12-B453-4D88-8B1D-871862D5917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14-B453-4D88-8B1D-871862D5917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6-B453-4D88-8B1D-871862D5917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18-B453-4D88-8B1D-871862D59177}"/>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1A-B453-4D88-8B1D-871862D59177}"/>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C-B453-4D88-8B1D-871862D5917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Foglio2!$B$17:$B$23</c15:sqref>
                        </c15:formulaRef>
                      </c:ext>
                    </c:extLst>
                    <c:strCache>
                      <c:ptCount val="7"/>
                      <c:pt idx="0">
                        <c:v>Area Giuridica (AG) </c:v>
                      </c:pt>
                      <c:pt idx="1">
                        <c:v>Area Organizzazione (AO) </c:v>
                      </c:pt>
                      <c:pt idx="2">
                        <c:v>Area Comunicazione (AC) </c:v>
                      </c:pt>
                      <c:pt idx="3">
                        <c:v>Area Economico-Finanziaria (AF) </c:v>
                      </c:pt>
                      <c:pt idx="4">
                        <c:v>Area Europa (AE)</c:v>
                      </c:pt>
                      <c:pt idx="5">
                        <c:v>Area Specialistica-Settoriale (AS)</c:v>
                      </c:pt>
                      <c:pt idx="6">
                        <c:v>Area Informatica (AI)</c:v>
                      </c:pt>
                    </c:strCache>
                  </c:strRef>
                </c:cat>
                <c:val>
                  <c:numRef>
                    <c:extLst>
                      <c:ext uri="{02D57815-91ED-43cb-92C2-25804820EDAC}">
                        <c15:formulaRef>
                          <c15:sqref>Foglio2!$C$17:$C$23</c15:sqref>
                        </c15:formulaRef>
                      </c:ext>
                    </c:extLst>
                    <c:numCache>
                      <c:formatCode>General</c:formatCode>
                      <c:ptCount val="7"/>
                      <c:pt idx="0">
                        <c:v>678</c:v>
                      </c:pt>
                      <c:pt idx="1">
                        <c:v>503</c:v>
                      </c:pt>
                      <c:pt idx="2">
                        <c:v>318</c:v>
                      </c:pt>
                      <c:pt idx="3">
                        <c:v>396</c:v>
                      </c:pt>
                      <c:pt idx="4">
                        <c:v>98</c:v>
                      </c:pt>
                      <c:pt idx="5">
                        <c:v>1186</c:v>
                      </c:pt>
                      <c:pt idx="6">
                        <c:v>127</c:v>
                      </c:pt>
                    </c:numCache>
                  </c:numRef>
                </c:val>
                <c:extLst>
                  <c:ext xmlns:c16="http://schemas.microsoft.com/office/drawing/2014/chart" uri="{C3380CC4-5D6E-409C-BE32-E72D297353CC}">
                    <c16:uniqueId val="{0000001D-B453-4D88-8B1D-871862D59177}"/>
                  </c:ext>
                </c:extLst>
              </c15:ser>
            </c15:filteredPieSeries>
          </c:ext>
        </c:extLst>
      </c:pie3D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20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1143000" y="685800"/>
            <a:ext cx="4572000" cy="3429000"/>
          </a:xfrm>
          <a:prstGeom prst="rect">
            <a:avLst/>
          </a:prstGeom>
        </p:spPr>
        <p:txBody>
          <a:bodyPr/>
          <a:lstStyle/>
          <a:p>
            <a:endParaRPr/>
          </a:p>
        </p:txBody>
      </p:sp>
      <p:sp>
        <p:nvSpPr>
          <p:cNvPr id="101" name="Shape 10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84548367"/>
      </p:ext>
    </p:extLst>
  </p:cSld>
  <p:clrMap bg1="lt1" tx1="dk1" bg2="lt2" tx2="dk2" accent1="accent1" accent2="accent2" accent3="accent3" accent4="accent4" accent5="accent5" accent6="accent6" hlink="hlink" folHlink="folHlink"/>
  <p:notesStyle>
    <a:lvl1pPr defTabSz="2438400" latinLnBrk="0">
      <a:defRPr sz="3200">
        <a:latin typeface="+mj-lt"/>
        <a:ea typeface="+mj-ea"/>
        <a:cs typeface="+mj-cs"/>
        <a:sym typeface="Calibri"/>
      </a:defRPr>
    </a:lvl1pPr>
    <a:lvl2pPr indent="228600" defTabSz="2438400" latinLnBrk="0">
      <a:defRPr sz="3200">
        <a:latin typeface="+mj-lt"/>
        <a:ea typeface="+mj-ea"/>
        <a:cs typeface="+mj-cs"/>
        <a:sym typeface="Calibri"/>
      </a:defRPr>
    </a:lvl2pPr>
    <a:lvl3pPr indent="457200" defTabSz="2438400" latinLnBrk="0">
      <a:defRPr sz="3200">
        <a:latin typeface="+mj-lt"/>
        <a:ea typeface="+mj-ea"/>
        <a:cs typeface="+mj-cs"/>
        <a:sym typeface="Calibri"/>
      </a:defRPr>
    </a:lvl3pPr>
    <a:lvl4pPr indent="685800" defTabSz="2438400" latinLnBrk="0">
      <a:defRPr sz="3200">
        <a:latin typeface="+mj-lt"/>
        <a:ea typeface="+mj-ea"/>
        <a:cs typeface="+mj-cs"/>
        <a:sym typeface="Calibri"/>
      </a:defRPr>
    </a:lvl4pPr>
    <a:lvl5pPr indent="914400" defTabSz="2438400" latinLnBrk="0">
      <a:defRPr sz="3200">
        <a:latin typeface="+mj-lt"/>
        <a:ea typeface="+mj-ea"/>
        <a:cs typeface="+mj-cs"/>
        <a:sym typeface="Calibri"/>
      </a:defRPr>
    </a:lvl5pPr>
    <a:lvl6pPr indent="1143000" defTabSz="2438400" latinLnBrk="0">
      <a:defRPr sz="3200">
        <a:latin typeface="+mj-lt"/>
        <a:ea typeface="+mj-ea"/>
        <a:cs typeface="+mj-cs"/>
        <a:sym typeface="Calibri"/>
      </a:defRPr>
    </a:lvl6pPr>
    <a:lvl7pPr indent="1371600" defTabSz="2438400" latinLnBrk="0">
      <a:defRPr sz="3200">
        <a:latin typeface="+mj-lt"/>
        <a:ea typeface="+mj-ea"/>
        <a:cs typeface="+mj-cs"/>
        <a:sym typeface="Calibri"/>
      </a:defRPr>
    </a:lvl7pPr>
    <a:lvl8pPr indent="1600200" defTabSz="2438400" latinLnBrk="0">
      <a:defRPr sz="3200">
        <a:latin typeface="+mj-lt"/>
        <a:ea typeface="+mj-ea"/>
        <a:cs typeface="+mj-cs"/>
        <a:sym typeface="Calibri"/>
      </a:defRPr>
    </a:lvl8pPr>
    <a:lvl9pPr indent="1828800" defTabSz="2438400" latinLnBrk="0">
      <a:defRPr sz="3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1278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83437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834374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83437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828799" y="4260850"/>
            <a:ext cx="20726402" cy="2940052"/>
          </a:xfrm>
          <a:prstGeom prst="rect">
            <a:avLst/>
          </a:prstGeom>
        </p:spPr>
        <p:txBody>
          <a:bodyPr/>
          <a:lstStyle/>
          <a:p>
            <a:r>
              <a:t>Titolo Testo</a:t>
            </a:r>
          </a:p>
        </p:txBody>
      </p:sp>
      <p:sp>
        <p:nvSpPr>
          <p:cNvPr id="12" name="Corpo livello uno…"/>
          <p:cNvSpPr txBox="1">
            <a:spLocks noGrp="1"/>
          </p:cNvSpPr>
          <p:nvPr>
            <p:ph type="body" sz="quarter" idx="1"/>
          </p:nvPr>
        </p:nvSpPr>
        <p:spPr>
          <a:xfrm>
            <a:off x="3657599" y="7772400"/>
            <a:ext cx="17068802" cy="3505201"/>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91" name="Titolo Testo"/>
          <p:cNvSpPr txBox="1">
            <a:spLocks noGrp="1"/>
          </p:cNvSpPr>
          <p:nvPr>
            <p:ph type="title"/>
          </p:nvPr>
        </p:nvSpPr>
        <p:spPr>
          <a:xfrm>
            <a:off x="4779434" y="9601200"/>
            <a:ext cx="14630402" cy="1133478"/>
          </a:xfrm>
          <a:prstGeom prst="rect">
            <a:avLst/>
          </a:prstGeom>
        </p:spPr>
        <p:txBody>
          <a:bodyPr anchor="b"/>
          <a:lstStyle>
            <a:lvl1pPr algn="l">
              <a:defRPr sz="5200" b="1"/>
            </a:lvl1pPr>
          </a:lstStyle>
          <a:p>
            <a:r>
              <a:t>Titolo Testo</a:t>
            </a:r>
          </a:p>
        </p:txBody>
      </p:sp>
      <p:sp>
        <p:nvSpPr>
          <p:cNvPr id="92" name="Segnaposto immagine 2"/>
          <p:cNvSpPr>
            <a:spLocks noGrp="1"/>
          </p:cNvSpPr>
          <p:nvPr>
            <p:ph type="pic" sz="half" idx="13"/>
          </p:nvPr>
        </p:nvSpPr>
        <p:spPr>
          <a:xfrm>
            <a:off x="4779434" y="1225549"/>
            <a:ext cx="14630402" cy="8229601"/>
          </a:xfrm>
          <a:prstGeom prst="rect">
            <a:avLst/>
          </a:prstGeom>
          <a:ln w="12700"/>
        </p:spPr>
        <p:txBody>
          <a:bodyPr lIns="91439" tIns="45719" rIns="91439" bIns="45719">
            <a:noAutofit/>
          </a:bodyPr>
          <a:lstStyle/>
          <a:p>
            <a:endParaRPr/>
          </a:p>
        </p:txBody>
      </p:sp>
      <p:sp>
        <p:nvSpPr>
          <p:cNvPr id="93" name="Corpo livello uno…"/>
          <p:cNvSpPr txBox="1">
            <a:spLocks noGrp="1"/>
          </p:cNvSpPr>
          <p:nvPr>
            <p:ph type="body" sz="quarter" idx="1"/>
          </p:nvPr>
        </p:nvSpPr>
        <p:spPr>
          <a:xfrm>
            <a:off x="4779434" y="10734675"/>
            <a:ext cx="14630402" cy="1609726"/>
          </a:xfrm>
          <a:prstGeom prst="rect">
            <a:avLst/>
          </a:prstGeom>
        </p:spPr>
        <p:txBody>
          <a:bodyPr/>
          <a:lstStyle>
            <a:lvl1pPr marL="0" indent="0">
              <a:spcBef>
                <a:spcPts val="800"/>
              </a:spcBef>
              <a:buSzTx/>
              <a:buFontTx/>
              <a:buNone/>
              <a:defRPr sz="3600"/>
            </a:lvl1pPr>
            <a:lvl2pPr marL="0" indent="457200">
              <a:spcBef>
                <a:spcPts val="800"/>
              </a:spcBef>
              <a:buSzTx/>
              <a:buFontTx/>
              <a:buNone/>
              <a:defRPr sz="3600"/>
            </a:lvl2pPr>
            <a:lvl3pPr marL="0" indent="914400">
              <a:spcBef>
                <a:spcPts val="800"/>
              </a:spcBef>
              <a:buSzTx/>
              <a:buFontTx/>
              <a:buNone/>
              <a:defRPr sz="3600"/>
            </a:lvl3pPr>
            <a:lvl4pPr marL="0" indent="1371600">
              <a:spcBef>
                <a:spcPts val="800"/>
              </a:spcBef>
              <a:buSzTx/>
              <a:buFontTx/>
              <a:buNone/>
              <a:defRPr sz="3600"/>
            </a:lvl4pPr>
            <a:lvl5pPr marL="0" indent="1828800">
              <a:spcBef>
                <a:spcPts val="800"/>
              </a:spcBef>
              <a:buSzTx/>
              <a:buFontTx/>
              <a:buNone/>
              <a:defRPr sz="3600"/>
            </a:lvl5pPr>
          </a:lstStyle>
          <a:p>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contenuto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Titolo Testo"/>
          <p:cNvSpPr txBox="1">
            <a:spLocks noGrp="1"/>
          </p:cNvSpPr>
          <p:nvPr>
            <p:ph type="title"/>
          </p:nvPr>
        </p:nvSpPr>
        <p:spPr>
          <a:prstGeom prst="rect">
            <a:avLst/>
          </a:prstGeom>
        </p:spPr>
        <p:txBody>
          <a:bodyPr/>
          <a:lstStyle/>
          <a:p>
            <a:r>
              <a:t>Titolo Testo</a:t>
            </a:r>
          </a:p>
        </p:txBody>
      </p:sp>
      <p:sp>
        <p:nvSpPr>
          <p:cNvPr id="30"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38" name="Titolo Testo"/>
          <p:cNvSpPr txBox="1">
            <a:spLocks noGrp="1"/>
          </p:cNvSpPr>
          <p:nvPr>
            <p:ph type="title"/>
          </p:nvPr>
        </p:nvSpPr>
        <p:spPr>
          <a:xfrm>
            <a:off x="1926167" y="8813803"/>
            <a:ext cx="20726402" cy="2724150"/>
          </a:xfrm>
          <a:prstGeom prst="rect">
            <a:avLst/>
          </a:prstGeom>
        </p:spPr>
        <p:txBody>
          <a:bodyPr anchor="t"/>
          <a:lstStyle>
            <a:lvl1pPr algn="l">
              <a:defRPr sz="10600" b="1" cap="all"/>
            </a:lvl1pPr>
          </a:lstStyle>
          <a:p>
            <a:r>
              <a:t>Titolo Testo</a:t>
            </a:r>
          </a:p>
        </p:txBody>
      </p:sp>
      <p:sp>
        <p:nvSpPr>
          <p:cNvPr id="39" name="Corpo livello uno…"/>
          <p:cNvSpPr txBox="1">
            <a:spLocks noGrp="1"/>
          </p:cNvSpPr>
          <p:nvPr>
            <p:ph type="body" sz="quarter" idx="1"/>
          </p:nvPr>
        </p:nvSpPr>
        <p:spPr>
          <a:xfrm>
            <a:off x="1926167" y="5813426"/>
            <a:ext cx="20726402" cy="3000375"/>
          </a:xfrm>
          <a:prstGeom prst="rect">
            <a:avLst/>
          </a:prstGeom>
        </p:spPr>
        <p:txBody>
          <a:bodyPr anchor="b"/>
          <a:lstStyle>
            <a:lvl1pPr marL="0" indent="0">
              <a:spcBef>
                <a:spcPts val="1200"/>
              </a:spcBef>
              <a:buSzTx/>
              <a:buFontTx/>
              <a:buNone/>
              <a:defRPr sz="5200">
                <a:solidFill>
                  <a:srgbClr val="888888"/>
                </a:solidFill>
              </a:defRPr>
            </a:lvl1pPr>
            <a:lvl2pPr marL="0" indent="457200">
              <a:spcBef>
                <a:spcPts val="1200"/>
              </a:spcBef>
              <a:buSzTx/>
              <a:buFontTx/>
              <a:buNone/>
              <a:defRPr sz="5200">
                <a:solidFill>
                  <a:srgbClr val="888888"/>
                </a:solidFill>
              </a:defRPr>
            </a:lvl2pPr>
            <a:lvl3pPr marL="0" indent="914400">
              <a:spcBef>
                <a:spcPts val="1200"/>
              </a:spcBef>
              <a:buSzTx/>
              <a:buFontTx/>
              <a:buNone/>
              <a:defRPr sz="5200">
                <a:solidFill>
                  <a:srgbClr val="888888"/>
                </a:solidFill>
              </a:defRPr>
            </a:lvl3pPr>
            <a:lvl4pPr marL="0" indent="1371600">
              <a:spcBef>
                <a:spcPts val="1200"/>
              </a:spcBef>
              <a:buSzTx/>
              <a:buFontTx/>
              <a:buNone/>
              <a:defRPr sz="5200">
                <a:solidFill>
                  <a:srgbClr val="888888"/>
                </a:solidFill>
              </a:defRPr>
            </a:lvl4pPr>
            <a:lvl5pPr marL="0" indent="1828800">
              <a:spcBef>
                <a:spcPts val="1200"/>
              </a:spcBef>
              <a:buSzTx/>
              <a:buFontTx/>
              <a:buNone/>
              <a:defRPr sz="52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47" name="Titolo Testo"/>
          <p:cNvSpPr txBox="1">
            <a:spLocks noGrp="1"/>
          </p:cNvSpPr>
          <p:nvPr>
            <p:ph type="title"/>
          </p:nvPr>
        </p:nvSpPr>
        <p:spPr>
          <a:prstGeom prst="rect">
            <a:avLst/>
          </a:prstGeom>
        </p:spPr>
        <p:txBody>
          <a:bodyPr/>
          <a:lstStyle/>
          <a:p>
            <a:r>
              <a:t>Titolo Testo</a:t>
            </a:r>
          </a:p>
        </p:txBody>
      </p:sp>
      <p:sp>
        <p:nvSpPr>
          <p:cNvPr id="48" name="Corpo livello uno…"/>
          <p:cNvSpPr txBox="1">
            <a:spLocks noGrp="1"/>
          </p:cNvSpPr>
          <p:nvPr>
            <p:ph type="body" sz="half" idx="1"/>
          </p:nvPr>
        </p:nvSpPr>
        <p:spPr>
          <a:xfrm>
            <a:off x="1219199" y="2400301"/>
            <a:ext cx="10769601" cy="6788150"/>
          </a:xfrm>
          <a:prstGeom prst="rect">
            <a:avLst/>
          </a:prstGeom>
        </p:spPr>
        <p:txBody>
          <a:bodyPr/>
          <a:lstStyle>
            <a:lvl1pPr marL="906235" indent="-906235">
              <a:spcBef>
                <a:spcPts val="1700"/>
              </a:spcBef>
              <a:defRPr sz="7400"/>
            </a:lvl1pPr>
            <a:lvl2pPr marL="1338262" indent="-881062">
              <a:spcBef>
                <a:spcPts val="1700"/>
              </a:spcBef>
              <a:defRPr sz="7400"/>
            </a:lvl2pPr>
            <a:lvl3pPr marL="1760220" indent="-845820">
              <a:spcBef>
                <a:spcPts val="1700"/>
              </a:spcBef>
              <a:defRPr sz="7400"/>
            </a:lvl3pPr>
            <a:lvl4pPr marL="2311400" indent="-939800">
              <a:spcBef>
                <a:spcPts val="1700"/>
              </a:spcBef>
              <a:defRPr sz="7400"/>
            </a:lvl4pPr>
            <a:lvl5pPr marL="2768600" indent="-939800">
              <a:spcBef>
                <a:spcPts val="1700"/>
              </a:spcBef>
              <a:defRPr sz="7400"/>
            </a:lvl5pPr>
          </a:lstStyle>
          <a:p>
            <a:r>
              <a:t>Corpo livello uno</a:t>
            </a:r>
          </a:p>
          <a:p>
            <a:pPr lvl="1"/>
            <a:r>
              <a:t>Corpo livello due</a:t>
            </a:r>
          </a:p>
          <a:p>
            <a:pPr lvl="2"/>
            <a:r>
              <a:t>Corpo livello tre</a:t>
            </a:r>
          </a:p>
          <a:p>
            <a:pPr lvl="3"/>
            <a:r>
              <a:t>Corpo livello quattro</a:t>
            </a:r>
          </a:p>
          <a:p>
            <a:pPr lvl="4"/>
            <a:r>
              <a:t>Corpo livello cinque</a:t>
            </a: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56" name="Titolo Testo"/>
          <p:cNvSpPr txBox="1">
            <a:spLocks noGrp="1"/>
          </p:cNvSpPr>
          <p:nvPr>
            <p:ph type="title"/>
          </p:nvPr>
        </p:nvSpPr>
        <p:spPr>
          <a:prstGeom prst="rect">
            <a:avLst/>
          </a:prstGeom>
        </p:spPr>
        <p:txBody>
          <a:bodyPr/>
          <a:lstStyle/>
          <a:p>
            <a:r>
              <a:t>Titolo Testo</a:t>
            </a:r>
          </a:p>
        </p:txBody>
      </p:sp>
      <p:sp>
        <p:nvSpPr>
          <p:cNvPr id="57" name="Corpo livello uno…"/>
          <p:cNvSpPr txBox="1">
            <a:spLocks noGrp="1"/>
          </p:cNvSpPr>
          <p:nvPr>
            <p:ph type="body" sz="quarter" idx="1"/>
          </p:nvPr>
        </p:nvSpPr>
        <p:spPr>
          <a:xfrm>
            <a:off x="1219199" y="3070226"/>
            <a:ext cx="10773836" cy="1279526"/>
          </a:xfrm>
          <a:prstGeom prst="rect">
            <a:avLst/>
          </a:prstGeom>
        </p:spPr>
        <p:txBody>
          <a:bodyPr anchor="b"/>
          <a:lstStyle>
            <a:lvl1pPr marL="0" indent="0">
              <a:spcBef>
                <a:spcPts val="1500"/>
              </a:spcBef>
              <a:buSzTx/>
              <a:buFontTx/>
              <a:buNone/>
              <a:defRPr sz="6400" b="1"/>
            </a:lvl1pPr>
            <a:lvl2pPr marL="0" indent="457200">
              <a:spcBef>
                <a:spcPts val="1500"/>
              </a:spcBef>
              <a:buSzTx/>
              <a:buFontTx/>
              <a:buNone/>
              <a:defRPr sz="6400" b="1"/>
            </a:lvl2pPr>
            <a:lvl3pPr marL="0" indent="914400">
              <a:spcBef>
                <a:spcPts val="1500"/>
              </a:spcBef>
              <a:buSzTx/>
              <a:buFontTx/>
              <a:buNone/>
              <a:defRPr sz="6400" b="1"/>
            </a:lvl3pPr>
            <a:lvl4pPr marL="0" indent="1371600">
              <a:spcBef>
                <a:spcPts val="1500"/>
              </a:spcBef>
              <a:buSzTx/>
              <a:buFontTx/>
              <a:buNone/>
              <a:defRPr sz="6400" b="1"/>
            </a:lvl4pPr>
            <a:lvl5pPr marL="0" indent="1828800">
              <a:spcBef>
                <a:spcPts val="1500"/>
              </a:spcBef>
              <a:buSzTx/>
              <a:buFontTx/>
              <a:buNone/>
              <a:defRPr sz="6400" b="1"/>
            </a:lvl5pPr>
          </a:lstStyle>
          <a:p>
            <a:r>
              <a:t>Corpo livello uno</a:t>
            </a:r>
          </a:p>
          <a:p>
            <a:pPr lvl="1"/>
            <a:r>
              <a:t>Corpo livello due</a:t>
            </a:r>
          </a:p>
          <a:p>
            <a:pPr lvl="2"/>
            <a:r>
              <a:t>Corpo livello tre</a:t>
            </a:r>
          </a:p>
          <a:p>
            <a:pPr lvl="3"/>
            <a:r>
              <a:t>Corpo livello quattro</a:t>
            </a:r>
          </a:p>
          <a:p>
            <a:pPr lvl="4"/>
            <a:r>
              <a:t>Corpo livello cinque</a:t>
            </a:r>
          </a:p>
        </p:txBody>
      </p:sp>
      <p:sp>
        <p:nvSpPr>
          <p:cNvPr id="58" name="Segnaposto testo 4"/>
          <p:cNvSpPr>
            <a:spLocks noGrp="1"/>
          </p:cNvSpPr>
          <p:nvPr>
            <p:ph type="body" sz="quarter" idx="13"/>
          </p:nvPr>
        </p:nvSpPr>
        <p:spPr>
          <a:xfrm>
            <a:off x="12386736" y="3070226"/>
            <a:ext cx="10778068" cy="1279526"/>
          </a:xfrm>
          <a:prstGeom prst="rect">
            <a:avLst/>
          </a:prstGeom>
          <a:ln w="12700"/>
        </p:spPr>
        <p:txBody>
          <a:bodyPr anchor="b"/>
          <a:lstStyle/>
          <a:p>
            <a:pPr marL="0" indent="0">
              <a:spcBef>
                <a:spcPts val="1500"/>
              </a:spcBef>
              <a:buSzTx/>
              <a:buFontTx/>
              <a:buNone/>
              <a:defRPr sz="6400" b="1"/>
            </a:pPr>
            <a:endParaRPr/>
          </a:p>
        </p:txBody>
      </p:sp>
      <p:sp>
        <p:nvSpPr>
          <p:cNvPr id="5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66" name="Titolo Testo"/>
          <p:cNvSpPr txBox="1">
            <a:spLocks noGrp="1"/>
          </p:cNvSpPr>
          <p:nvPr>
            <p:ph type="title"/>
          </p:nvPr>
        </p:nvSpPr>
        <p:spPr>
          <a:prstGeom prst="rect">
            <a:avLst/>
          </a:prstGeom>
        </p:spPr>
        <p:txBody>
          <a:bodyPr/>
          <a:lstStyle/>
          <a:p>
            <a:r>
              <a:t>Titolo Testo</a:t>
            </a:r>
          </a:p>
        </p:txBody>
      </p:sp>
      <p:sp>
        <p:nvSpPr>
          <p:cNvPr id="6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7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81" name="Titolo Testo"/>
          <p:cNvSpPr txBox="1">
            <a:spLocks noGrp="1"/>
          </p:cNvSpPr>
          <p:nvPr>
            <p:ph type="title"/>
          </p:nvPr>
        </p:nvSpPr>
        <p:spPr>
          <a:xfrm>
            <a:off x="1219202" y="546098"/>
            <a:ext cx="8022169" cy="2324102"/>
          </a:xfrm>
          <a:prstGeom prst="rect">
            <a:avLst/>
          </a:prstGeom>
        </p:spPr>
        <p:txBody>
          <a:bodyPr anchor="b"/>
          <a:lstStyle>
            <a:lvl1pPr algn="l">
              <a:defRPr sz="5200" b="1"/>
            </a:lvl1pPr>
          </a:lstStyle>
          <a:p>
            <a:r>
              <a:t>Titolo Testo</a:t>
            </a:r>
          </a:p>
        </p:txBody>
      </p:sp>
      <p:sp>
        <p:nvSpPr>
          <p:cNvPr id="82" name="Corpo livello uno…"/>
          <p:cNvSpPr txBox="1">
            <a:spLocks noGrp="1"/>
          </p:cNvSpPr>
          <p:nvPr>
            <p:ph type="body" idx="1"/>
          </p:nvPr>
        </p:nvSpPr>
        <p:spPr>
          <a:xfrm>
            <a:off x="9533466" y="546101"/>
            <a:ext cx="13631335" cy="1170622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83" name="Segnaposto testo 3"/>
          <p:cNvSpPr>
            <a:spLocks noGrp="1"/>
          </p:cNvSpPr>
          <p:nvPr>
            <p:ph type="body" sz="half" idx="13"/>
          </p:nvPr>
        </p:nvSpPr>
        <p:spPr>
          <a:xfrm>
            <a:off x="1219202" y="2870202"/>
            <a:ext cx="8022169" cy="9382127"/>
          </a:xfrm>
          <a:prstGeom prst="rect">
            <a:avLst/>
          </a:prstGeom>
          <a:ln w="12700"/>
        </p:spPr>
        <p:txBody>
          <a:bodyPr/>
          <a:lstStyle/>
          <a:p>
            <a:pPr marL="0" indent="0">
              <a:spcBef>
                <a:spcPts val="800"/>
              </a:spcBef>
              <a:buSzTx/>
              <a:buFontTx/>
              <a:buNone/>
              <a:defRPr sz="3600"/>
            </a:pPr>
            <a:endParaRPr/>
          </a:p>
        </p:txBody>
      </p:sp>
      <p:sp>
        <p:nvSpPr>
          <p:cNvPr id="8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1219199" y="549277"/>
            <a:ext cx="21945602" cy="22860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normAutofit/>
          </a:bodyPr>
          <a:lstStyle/>
          <a:p>
            <a:r>
              <a:t>Titolo Testo</a:t>
            </a:r>
          </a:p>
        </p:txBody>
      </p:sp>
      <p:sp>
        <p:nvSpPr>
          <p:cNvPr id="3" name="Corpo livello uno…"/>
          <p:cNvSpPr txBox="1">
            <a:spLocks noGrp="1"/>
          </p:cNvSpPr>
          <p:nvPr>
            <p:ph type="body" idx="1"/>
          </p:nvPr>
        </p:nvSpPr>
        <p:spPr>
          <a:xfrm>
            <a:off x="1219199" y="3200402"/>
            <a:ext cx="21945602" cy="90519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22496304" y="12753103"/>
            <a:ext cx="668497" cy="649447"/>
          </a:xfrm>
          <a:prstGeom prst="rect">
            <a:avLst/>
          </a:prstGeom>
          <a:ln w="25400">
            <a:miter lim="400000"/>
          </a:ln>
        </p:spPr>
        <p:txBody>
          <a:bodyPr wrap="none" lIns="121919" tIns="121919" rIns="121919" bIns="121919" anchor="ctr">
            <a:spAutoFit/>
          </a:bodyPr>
          <a:lstStyle>
            <a:lvl1pPr algn="r">
              <a:defRPr sz="3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ctr" defTabSz="2438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Calibri"/>
        </a:defRPr>
      </a:lvl1pPr>
      <a:lvl2pPr marL="0" marR="0" indent="0" algn="ctr" defTabSz="2438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Calibri"/>
        </a:defRPr>
      </a:lvl2pPr>
      <a:lvl3pPr marL="0" marR="0" indent="0" algn="ctr" defTabSz="2438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Calibri"/>
        </a:defRPr>
      </a:lvl3pPr>
      <a:lvl4pPr marL="0" marR="0" indent="0" algn="ctr" defTabSz="2438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Calibri"/>
        </a:defRPr>
      </a:lvl4pPr>
      <a:lvl5pPr marL="0" marR="0" indent="0" algn="ctr" defTabSz="2438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Calibri"/>
        </a:defRPr>
      </a:lvl5pPr>
      <a:lvl6pPr marL="0" marR="0" indent="0" algn="ctr" defTabSz="2438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Calibri"/>
        </a:defRPr>
      </a:lvl6pPr>
      <a:lvl7pPr marL="0" marR="0" indent="0" algn="ctr" defTabSz="2438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Calibri"/>
        </a:defRPr>
      </a:lvl7pPr>
      <a:lvl8pPr marL="0" marR="0" indent="0" algn="ctr" defTabSz="2438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Calibri"/>
        </a:defRPr>
      </a:lvl8pPr>
      <a:lvl9pPr marL="0" marR="0" indent="0" algn="ctr" defTabSz="2438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mj-lt"/>
          <a:ea typeface="+mj-ea"/>
          <a:cs typeface="+mj-cs"/>
          <a:sym typeface="Calibri"/>
        </a:defRPr>
      </a:lvl9pPr>
    </p:titleStyle>
    <p:bodyStyle>
      <a:lvl1pPr marL="900112" marR="0" indent="-900112" algn="l" defTabSz="2438400" rtl="0" latinLnBrk="0">
        <a:lnSpc>
          <a:spcPct val="100000"/>
        </a:lnSpc>
        <a:spcBef>
          <a:spcPts val="2000"/>
        </a:spcBef>
        <a:spcAft>
          <a:spcPts val="0"/>
        </a:spcAft>
        <a:buClrTx/>
        <a:buSzPct val="100000"/>
        <a:buFont typeface="Arial"/>
        <a:buChar char="•"/>
        <a:tabLst/>
        <a:defRPr sz="8400" b="0" i="0" u="none" strike="noStrike" cap="none" spc="0" baseline="0">
          <a:ln>
            <a:noFill/>
          </a:ln>
          <a:solidFill>
            <a:srgbClr val="000000"/>
          </a:solidFill>
          <a:uFillTx/>
          <a:latin typeface="+mj-lt"/>
          <a:ea typeface="+mj-ea"/>
          <a:cs typeface="+mj-cs"/>
          <a:sym typeface="Calibri"/>
        </a:defRPr>
      </a:lvl1pPr>
      <a:lvl2pPr marL="1314450" marR="0" indent="-857250" algn="l" defTabSz="2438400" rtl="0" latinLnBrk="0">
        <a:lnSpc>
          <a:spcPct val="100000"/>
        </a:lnSpc>
        <a:spcBef>
          <a:spcPts val="2000"/>
        </a:spcBef>
        <a:spcAft>
          <a:spcPts val="0"/>
        </a:spcAft>
        <a:buClrTx/>
        <a:buSzPct val="100000"/>
        <a:buFont typeface="Arial"/>
        <a:buChar char="–"/>
        <a:tabLst/>
        <a:defRPr sz="8400" b="0" i="0" u="none" strike="noStrike" cap="none" spc="0" baseline="0">
          <a:ln>
            <a:noFill/>
          </a:ln>
          <a:solidFill>
            <a:srgbClr val="000000"/>
          </a:solidFill>
          <a:uFillTx/>
          <a:latin typeface="+mj-lt"/>
          <a:ea typeface="+mj-ea"/>
          <a:cs typeface="+mj-cs"/>
          <a:sym typeface="Calibri"/>
        </a:defRPr>
      </a:lvl2pPr>
      <a:lvl3pPr marL="1714500" marR="0" indent="-800100" algn="l" defTabSz="2438400" rtl="0" latinLnBrk="0">
        <a:lnSpc>
          <a:spcPct val="100000"/>
        </a:lnSpc>
        <a:spcBef>
          <a:spcPts val="2000"/>
        </a:spcBef>
        <a:spcAft>
          <a:spcPts val="0"/>
        </a:spcAft>
        <a:buClrTx/>
        <a:buSzPct val="100000"/>
        <a:buFont typeface="Arial"/>
        <a:buChar char="•"/>
        <a:tabLst/>
        <a:defRPr sz="8400" b="0" i="0" u="none" strike="noStrike" cap="none" spc="0" baseline="0">
          <a:ln>
            <a:noFill/>
          </a:ln>
          <a:solidFill>
            <a:srgbClr val="000000"/>
          </a:solidFill>
          <a:uFillTx/>
          <a:latin typeface="+mj-lt"/>
          <a:ea typeface="+mj-ea"/>
          <a:cs typeface="+mj-cs"/>
          <a:sym typeface="Calibri"/>
        </a:defRPr>
      </a:lvl3pPr>
      <a:lvl4pPr marL="2331720" marR="0" indent="-960120" algn="l" defTabSz="2438400" rtl="0" latinLnBrk="0">
        <a:lnSpc>
          <a:spcPct val="100000"/>
        </a:lnSpc>
        <a:spcBef>
          <a:spcPts val="2000"/>
        </a:spcBef>
        <a:spcAft>
          <a:spcPts val="0"/>
        </a:spcAft>
        <a:buClrTx/>
        <a:buSzPct val="100000"/>
        <a:buFont typeface="Arial"/>
        <a:buChar char="–"/>
        <a:tabLst/>
        <a:defRPr sz="8400" b="0" i="0" u="none" strike="noStrike" cap="none" spc="0" baseline="0">
          <a:ln>
            <a:noFill/>
          </a:ln>
          <a:solidFill>
            <a:srgbClr val="000000"/>
          </a:solidFill>
          <a:uFillTx/>
          <a:latin typeface="+mj-lt"/>
          <a:ea typeface="+mj-ea"/>
          <a:cs typeface="+mj-cs"/>
          <a:sym typeface="Calibri"/>
        </a:defRPr>
      </a:lvl4pPr>
      <a:lvl5pPr marL="2788920" marR="0" indent="-960120" algn="l" defTabSz="2438400" rtl="0" latinLnBrk="0">
        <a:lnSpc>
          <a:spcPct val="100000"/>
        </a:lnSpc>
        <a:spcBef>
          <a:spcPts val="2000"/>
        </a:spcBef>
        <a:spcAft>
          <a:spcPts val="0"/>
        </a:spcAft>
        <a:buClrTx/>
        <a:buSzPct val="100000"/>
        <a:buFont typeface="Arial"/>
        <a:buChar char="»"/>
        <a:tabLst/>
        <a:defRPr sz="8400" b="0" i="0" u="none" strike="noStrike" cap="none" spc="0" baseline="0">
          <a:ln>
            <a:noFill/>
          </a:ln>
          <a:solidFill>
            <a:srgbClr val="000000"/>
          </a:solidFill>
          <a:uFillTx/>
          <a:latin typeface="+mj-lt"/>
          <a:ea typeface="+mj-ea"/>
          <a:cs typeface="+mj-cs"/>
          <a:sym typeface="Calibri"/>
        </a:defRPr>
      </a:lvl5pPr>
      <a:lvl6pPr marL="3246120" marR="0" indent="-960120" algn="l" defTabSz="2438400" rtl="0" latinLnBrk="0">
        <a:lnSpc>
          <a:spcPct val="100000"/>
        </a:lnSpc>
        <a:spcBef>
          <a:spcPts val="2000"/>
        </a:spcBef>
        <a:spcAft>
          <a:spcPts val="0"/>
        </a:spcAft>
        <a:buClrTx/>
        <a:buSzPct val="100000"/>
        <a:buFont typeface="Arial"/>
        <a:buChar char="•"/>
        <a:tabLst/>
        <a:defRPr sz="8400" b="0" i="0" u="none" strike="noStrike" cap="none" spc="0" baseline="0">
          <a:ln>
            <a:noFill/>
          </a:ln>
          <a:solidFill>
            <a:srgbClr val="000000"/>
          </a:solidFill>
          <a:uFillTx/>
          <a:latin typeface="+mj-lt"/>
          <a:ea typeface="+mj-ea"/>
          <a:cs typeface="+mj-cs"/>
          <a:sym typeface="Calibri"/>
        </a:defRPr>
      </a:lvl6pPr>
      <a:lvl7pPr marL="3703320" marR="0" indent="-960120" algn="l" defTabSz="2438400" rtl="0" latinLnBrk="0">
        <a:lnSpc>
          <a:spcPct val="100000"/>
        </a:lnSpc>
        <a:spcBef>
          <a:spcPts val="2000"/>
        </a:spcBef>
        <a:spcAft>
          <a:spcPts val="0"/>
        </a:spcAft>
        <a:buClrTx/>
        <a:buSzPct val="100000"/>
        <a:buFont typeface="Arial"/>
        <a:buChar char="•"/>
        <a:tabLst/>
        <a:defRPr sz="8400" b="0" i="0" u="none" strike="noStrike" cap="none" spc="0" baseline="0">
          <a:ln>
            <a:noFill/>
          </a:ln>
          <a:solidFill>
            <a:srgbClr val="000000"/>
          </a:solidFill>
          <a:uFillTx/>
          <a:latin typeface="+mj-lt"/>
          <a:ea typeface="+mj-ea"/>
          <a:cs typeface="+mj-cs"/>
          <a:sym typeface="Calibri"/>
        </a:defRPr>
      </a:lvl7pPr>
      <a:lvl8pPr marL="4160520" marR="0" indent="-960120" algn="l" defTabSz="2438400" rtl="0" latinLnBrk="0">
        <a:lnSpc>
          <a:spcPct val="100000"/>
        </a:lnSpc>
        <a:spcBef>
          <a:spcPts val="2000"/>
        </a:spcBef>
        <a:spcAft>
          <a:spcPts val="0"/>
        </a:spcAft>
        <a:buClrTx/>
        <a:buSzPct val="100000"/>
        <a:buFont typeface="Arial"/>
        <a:buChar char="•"/>
        <a:tabLst/>
        <a:defRPr sz="8400" b="0" i="0" u="none" strike="noStrike" cap="none" spc="0" baseline="0">
          <a:ln>
            <a:noFill/>
          </a:ln>
          <a:solidFill>
            <a:srgbClr val="000000"/>
          </a:solidFill>
          <a:uFillTx/>
          <a:latin typeface="+mj-lt"/>
          <a:ea typeface="+mj-ea"/>
          <a:cs typeface="+mj-cs"/>
          <a:sym typeface="Calibri"/>
        </a:defRPr>
      </a:lvl8pPr>
      <a:lvl9pPr marL="4617720" marR="0" indent="-960120" algn="l" defTabSz="2438400" rtl="0" latinLnBrk="0">
        <a:lnSpc>
          <a:spcPct val="100000"/>
        </a:lnSpc>
        <a:spcBef>
          <a:spcPts val="2000"/>
        </a:spcBef>
        <a:spcAft>
          <a:spcPts val="0"/>
        </a:spcAft>
        <a:buClrTx/>
        <a:buSzPct val="100000"/>
        <a:buFont typeface="Arial"/>
        <a:buChar char="•"/>
        <a:tabLst/>
        <a:defRPr sz="8400" b="0" i="0" u="none" strike="noStrike" cap="none" spc="0" baseline="0">
          <a:ln>
            <a:noFill/>
          </a:ln>
          <a:solidFill>
            <a:srgbClr val="000000"/>
          </a:solidFill>
          <a:uFillTx/>
          <a:latin typeface="+mj-lt"/>
          <a:ea typeface="+mj-ea"/>
          <a:cs typeface="+mj-cs"/>
          <a:sym typeface="Calibri"/>
        </a:defRPr>
      </a:lvl9pPr>
    </p:bodyStyle>
    <p:otherStyle>
      <a:lvl1pPr marL="0" marR="0" indent="0" algn="r" defTabSz="24384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alibri"/>
        </a:defRPr>
      </a:lvl1pPr>
      <a:lvl2pPr marL="0" marR="0" indent="457200" algn="r" defTabSz="24384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alibri"/>
        </a:defRPr>
      </a:lvl2pPr>
      <a:lvl3pPr marL="0" marR="0" indent="914400" algn="r" defTabSz="24384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alibri"/>
        </a:defRPr>
      </a:lvl3pPr>
      <a:lvl4pPr marL="0" marR="0" indent="1371600" algn="r" defTabSz="24384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alibri"/>
        </a:defRPr>
      </a:lvl4pPr>
      <a:lvl5pPr marL="0" marR="0" indent="1828800" algn="r" defTabSz="24384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alibri"/>
        </a:defRPr>
      </a:lvl5pPr>
      <a:lvl6pPr marL="0" marR="0" indent="2286000" algn="r" defTabSz="24384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alibri"/>
        </a:defRPr>
      </a:lvl6pPr>
      <a:lvl7pPr marL="0" marR="0" indent="2743200" algn="r" defTabSz="24384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alibri"/>
        </a:defRPr>
      </a:lvl7pPr>
      <a:lvl8pPr marL="0" marR="0" indent="3200400" algn="r" defTabSz="24384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alibri"/>
        </a:defRPr>
      </a:lvl8pPr>
      <a:lvl9pPr marL="0" marR="0" indent="3657600" algn="r" defTabSz="24384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03" name="Titolo 1"/>
          <p:cNvSpPr txBox="1"/>
          <p:nvPr/>
        </p:nvSpPr>
        <p:spPr>
          <a:xfrm>
            <a:off x="1102768" y="8442176"/>
            <a:ext cx="17288494" cy="480053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nchor="ctr">
            <a:normAutofit fontScale="62500" lnSpcReduction="20000"/>
          </a:bodyPr>
          <a:lstStyle/>
          <a:p>
            <a:pPr>
              <a:defRPr sz="9200">
                <a:solidFill>
                  <a:srgbClr val="FFFFFF"/>
                </a:solidFill>
                <a:latin typeface="Impact"/>
                <a:ea typeface="Impact"/>
                <a:cs typeface="Impact"/>
                <a:sym typeface="Impact"/>
              </a:defRPr>
            </a:pPr>
            <a:r>
              <a:rPr lang="it-IT" sz="8000" b="1" dirty="0">
                <a:solidFill>
                  <a:schemeClr val="accent1">
                    <a:lumMod val="50000"/>
                  </a:schemeClr>
                </a:solidFill>
                <a:latin typeface="Times New Roman" pitchFamily="18" charset="0"/>
                <a:ea typeface="Impact" charset="0"/>
                <a:cs typeface="Times New Roman" pitchFamily="18" charset="0"/>
              </a:rPr>
              <a:t>Stato di avanzamento </a:t>
            </a:r>
          </a:p>
          <a:p>
            <a:pPr>
              <a:defRPr sz="9200">
                <a:solidFill>
                  <a:srgbClr val="FFFFFF"/>
                </a:solidFill>
                <a:latin typeface="Impact"/>
                <a:ea typeface="Impact"/>
                <a:cs typeface="Impact"/>
                <a:sym typeface="Impact"/>
              </a:defRPr>
            </a:pPr>
            <a:r>
              <a:rPr lang="it-IT" sz="8000" b="1" dirty="0">
                <a:solidFill>
                  <a:schemeClr val="accent1">
                    <a:lumMod val="50000"/>
                  </a:schemeClr>
                </a:solidFill>
                <a:latin typeface="Times New Roman" pitchFamily="18" charset="0"/>
                <a:ea typeface="Impact" charset="0"/>
                <a:cs typeface="Times New Roman" pitchFamily="18" charset="0"/>
              </a:rPr>
              <a:t>PRA 2.0</a:t>
            </a:r>
            <a:br>
              <a:rPr lang="it-IT" sz="8000" dirty="0">
                <a:solidFill>
                  <a:schemeClr val="accent1">
                    <a:lumMod val="50000"/>
                  </a:schemeClr>
                </a:solidFill>
                <a:latin typeface="Times New Roman" pitchFamily="18" charset="0"/>
                <a:ea typeface="Impact" charset="0"/>
                <a:cs typeface="Times New Roman" pitchFamily="18" charset="0"/>
              </a:rPr>
            </a:br>
            <a:r>
              <a:rPr lang="it-IT" sz="8000" dirty="0">
                <a:solidFill>
                  <a:schemeClr val="accent1">
                    <a:lumMod val="50000"/>
                  </a:schemeClr>
                </a:solidFill>
                <a:latin typeface="Times New Roman" pitchFamily="18" charset="0"/>
                <a:ea typeface="Impact" charset="0"/>
                <a:cs typeface="Times New Roman" pitchFamily="18" charset="0"/>
              </a:rPr>
              <a:t>Lucio </a:t>
            </a:r>
            <a:r>
              <a:rPr lang="it-IT" sz="8000" dirty="0" err="1">
                <a:solidFill>
                  <a:schemeClr val="accent1">
                    <a:lumMod val="50000"/>
                  </a:schemeClr>
                </a:solidFill>
                <a:latin typeface="Times New Roman" pitchFamily="18" charset="0"/>
                <a:ea typeface="Impact" charset="0"/>
                <a:cs typeface="Times New Roman" pitchFamily="18" charset="0"/>
              </a:rPr>
              <a:t>Caporizzi</a:t>
            </a:r>
            <a:endParaRPr lang="it-IT" sz="8000" dirty="0">
              <a:solidFill>
                <a:schemeClr val="accent1">
                  <a:lumMod val="50000"/>
                </a:schemeClr>
              </a:solidFill>
              <a:latin typeface="Times New Roman" pitchFamily="18" charset="0"/>
              <a:ea typeface="Impact" charset="0"/>
              <a:cs typeface="Times New Roman" pitchFamily="18" charset="0"/>
            </a:endParaRPr>
          </a:p>
          <a:p>
            <a:pPr>
              <a:defRPr sz="9200">
                <a:solidFill>
                  <a:srgbClr val="FFFFFF"/>
                </a:solidFill>
                <a:latin typeface="Impact"/>
                <a:ea typeface="Impact"/>
                <a:cs typeface="Impact"/>
                <a:sym typeface="Impact"/>
              </a:defRPr>
            </a:pPr>
            <a:endParaRPr lang="it-IT" sz="2600" dirty="0">
              <a:solidFill>
                <a:schemeClr val="accent1">
                  <a:lumMod val="50000"/>
                </a:schemeClr>
              </a:solidFill>
              <a:latin typeface="Times New Roman" pitchFamily="18" charset="0"/>
              <a:ea typeface="Impact" charset="0"/>
              <a:cs typeface="Times New Roman" pitchFamily="18" charset="0"/>
            </a:endParaRPr>
          </a:p>
          <a:p>
            <a:pPr>
              <a:defRPr sz="9200">
                <a:solidFill>
                  <a:srgbClr val="FFFFFF"/>
                </a:solidFill>
                <a:latin typeface="Impact"/>
                <a:ea typeface="Impact"/>
                <a:cs typeface="Impact"/>
                <a:sym typeface="Impact"/>
              </a:defRPr>
            </a:pPr>
            <a:r>
              <a:rPr lang="it-IT" sz="7700" dirty="0">
                <a:solidFill>
                  <a:schemeClr val="accent1">
                    <a:lumMod val="50000"/>
                  </a:schemeClr>
                </a:solidFill>
                <a:latin typeface="Times New Roman" pitchFamily="18" charset="0"/>
                <a:ea typeface="Impact" charset="0"/>
                <a:cs typeface="Times New Roman" pitchFamily="18" charset="0"/>
              </a:rPr>
              <a:t>relaziona Micaela Pecorari</a:t>
            </a:r>
            <a:br>
              <a:rPr lang="it-IT" sz="8000" dirty="0">
                <a:solidFill>
                  <a:schemeClr val="accent1">
                    <a:lumMod val="50000"/>
                  </a:schemeClr>
                </a:solidFill>
                <a:latin typeface="Times New Roman" pitchFamily="18" charset="0"/>
                <a:ea typeface="Impact" charset="0"/>
                <a:cs typeface="Times New Roman" pitchFamily="18" charset="0"/>
              </a:rPr>
            </a:br>
            <a:endParaRPr lang="it-IT" sz="8000" dirty="0">
              <a:solidFill>
                <a:schemeClr val="accent1">
                  <a:lumMod val="50000"/>
                </a:schemeClr>
              </a:solidFill>
              <a:latin typeface="Times New Roman" pitchFamily="18" charset="0"/>
              <a:ea typeface="Impact" charset="0"/>
              <a:cs typeface="Times New Roman" pitchFamily="18" charset="0"/>
            </a:endParaRPr>
          </a:p>
          <a:p>
            <a:pPr>
              <a:defRPr sz="9200">
                <a:solidFill>
                  <a:srgbClr val="FFFFFF"/>
                </a:solidFill>
                <a:latin typeface="Impact"/>
                <a:ea typeface="Impact"/>
                <a:cs typeface="Impact"/>
                <a:sym typeface="Impact"/>
              </a:defRPr>
            </a:pPr>
            <a:r>
              <a:rPr lang="it-IT" sz="7100" dirty="0">
                <a:solidFill>
                  <a:schemeClr val="accent1">
                    <a:lumMod val="50000"/>
                  </a:schemeClr>
                </a:solidFill>
                <a:latin typeface="Times New Roman" pitchFamily="18" charset="0"/>
                <a:ea typeface="Impact" charset="0"/>
                <a:cs typeface="Times New Roman" pitchFamily="18" charset="0"/>
              </a:rPr>
              <a:t>Direttore Programmazione, Affari internazionali ed europei.  Agenda digitale, agenzie e società partecipate</a:t>
            </a:r>
            <a:endParaRPr sz="7100" dirty="0">
              <a:solidFill>
                <a:schemeClr val="accent1">
                  <a:lumMod val="50000"/>
                </a:schemeClr>
              </a:solidFill>
              <a:latin typeface="Times New Roman" pitchFamily="18" charset="0"/>
              <a:ea typeface="Abadi MT Condensed Light"/>
              <a:cs typeface="Times New Roman" pitchFamily="18" charset="0"/>
              <a:sym typeface="Abadi MT Condensed Ligh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822848" y="2319830"/>
            <a:ext cx="20738304" cy="2592288"/>
          </a:xfrm>
        </p:spPr>
        <p:txBody>
          <a:bodyPr>
            <a:normAutofit fontScale="90000"/>
          </a:bodyPr>
          <a:lstStyle/>
          <a:p>
            <a:pPr lvl="0">
              <a:lnSpc>
                <a:spcPct val="150000"/>
              </a:lnSpc>
            </a:pPr>
            <a:r>
              <a:rPr lang="it-IT" sz="7200" b="1" dirty="0">
                <a:solidFill>
                  <a:schemeClr val="accent1">
                    <a:lumMod val="50000"/>
                  </a:schemeClr>
                </a:solidFill>
                <a:latin typeface="Times New Roman" pitchFamily="18" charset="0"/>
                <a:ea typeface="Impact" charset="0"/>
                <a:cs typeface="Times New Roman" pitchFamily="18" charset="0"/>
              </a:rPr>
              <a:t>PRA 2.0 – Fase di Avvio (3)</a:t>
            </a:r>
            <a:br>
              <a:rPr lang="it-IT" sz="7200" b="1" dirty="0">
                <a:solidFill>
                  <a:schemeClr val="accent1">
                    <a:lumMod val="50000"/>
                  </a:schemeClr>
                </a:solidFill>
                <a:latin typeface="Times New Roman" pitchFamily="18" charset="0"/>
                <a:ea typeface="Impact" charset="0"/>
                <a:cs typeface="Times New Roman" pitchFamily="18" charset="0"/>
              </a:rPr>
            </a:br>
            <a:r>
              <a:rPr lang="it-IT" sz="4900" b="1" dirty="0">
                <a:solidFill>
                  <a:schemeClr val="accent1">
                    <a:lumMod val="50000"/>
                  </a:schemeClr>
                </a:solidFill>
                <a:latin typeface="Times New Roman" pitchFamily="18" charset="0"/>
                <a:ea typeface="Impact" charset="0"/>
                <a:cs typeface="Times New Roman" pitchFamily="18" charset="0"/>
              </a:rPr>
              <a:t>Interventi 6.1. Interventi di semplificazione legislativa e procedurale</a:t>
            </a:r>
            <a:br>
              <a:rPr lang="it-IT" sz="4900" b="1" dirty="0">
                <a:solidFill>
                  <a:schemeClr val="accent1">
                    <a:lumMod val="50000"/>
                  </a:schemeClr>
                </a:solidFill>
                <a:latin typeface="Times New Roman" pitchFamily="18" charset="0"/>
                <a:ea typeface="Impact" charset="0"/>
                <a:cs typeface="Times New Roman" pitchFamily="18" charset="0"/>
              </a:rPr>
            </a:br>
            <a:endParaRPr lang="it-IT" sz="4900" b="1" dirty="0">
              <a:solidFill>
                <a:schemeClr val="accent1">
                  <a:lumMod val="50000"/>
                </a:schemeClr>
              </a:solidFill>
              <a:latin typeface="Times New Roman" pitchFamily="18" charset="0"/>
              <a:ea typeface="Impact" charset="0"/>
              <a:cs typeface="Times New Roman" pitchFamily="18" charset="0"/>
            </a:endParaRPr>
          </a:p>
        </p:txBody>
      </p:sp>
      <p:sp>
        <p:nvSpPr>
          <p:cNvPr id="3" name="Segnaposto testo 2"/>
          <p:cNvSpPr>
            <a:spLocks noGrp="1"/>
          </p:cNvSpPr>
          <p:nvPr>
            <p:ph type="body" idx="1"/>
          </p:nvPr>
        </p:nvSpPr>
        <p:spPr>
          <a:xfrm>
            <a:off x="1390800" y="4876916"/>
            <a:ext cx="22250472" cy="6840760"/>
          </a:xfrm>
        </p:spPr>
        <p:txBody>
          <a:bodyPr>
            <a:noAutofit/>
          </a:bodyPr>
          <a:lstStyle/>
          <a:p>
            <a:pPr marL="0" lvl="0" indent="0" algn="just">
              <a:buNone/>
            </a:pPr>
            <a:r>
              <a:rPr lang="it-IT" sz="4000" b="1" dirty="0">
                <a:solidFill>
                  <a:schemeClr val="accent1">
                    <a:lumMod val="50000"/>
                  </a:schemeClr>
                </a:solidFill>
                <a:latin typeface="Times New Roman" pitchFamily="18" charset="0"/>
                <a:ea typeface="Impact" charset="0"/>
                <a:cs typeface="Times New Roman" pitchFamily="18" charset="0"/>
              </a:rPr>
              <a:t>Estensione dell’utilizzo delle opzioni di costo semplificato previste dalla regolamentazione comunitaria al POR FESR</a:t>
            </a:r>
          </a:p>
          <a:p>
            <a:pPr marL="0" indent="0" algn="just">
              <a:buNone/>
            </a:pPr>
            <a:r>
              <a:rPr lang="it-IT" sz="3600" b="1" dirty="0">
                <a:solidFill>
                  <a:schemeClr val="accent1">
                    <a:lumMod val="50000"/>
                  </a:schemeClr>
                </a:solidFill>
                <a:latin typeface="Times New Roman" pitchFamily="18" charset="0"/>
                <a:ea typeface="Impact" charset="0"/>
                <a:cs typeface="Times New Roman" pitchFamily="18" charset="0"/>
              </a:rPr>
              <a:t>Attività 1) Definizione e applicazione dei costi standard alle spese per il personale: </a:t>
            </a:r>
          </a:p>
          <a:p>
            <a:pPr algn="just"/>
            <a:r>
              <a:rPr lang="it-IT" sz="3600" dirty="0">
                <a:solidFill>
                  <a:schemeClr val="accent1">
                    <a:lumMod val="50000"/>
                  </a:schemeClr>
                </a:solidFill>
                <a:latin typeface="Times New Roman" pitchFamily="18" charset="0"/>
                <a:ea typeface="Impact" charset="0"/>
                <a:cs typeface="Times New Roman" pitchFamily="18" charset="0"/>
              </a:rPr>
              <a:t>Analisi dell’evoluzione normativa in materia di semplificazione tramite utilizzo dei costi standard e incontri per definirne le modalità operative;</a:t>
            </a:r>
          </a:p>
          <a:p>
            <a:pPr algn="just"/>
            <a:endParaRPr lang="it-IT" sz="500" dirty="0">
              <a:solidFill>
                <a:schemeClr val="accent1">
                  <a:lumMod val="50000"/>
                </a:schemeClr>
              </a:solidFill>
              <a:latin typeface="Times New Roman" pitchFamily="18" charset="0"/>
              <a:ea typeface="Impact" charset="0"/>
              <a:cs typeface="Times New Roman" pitchFamily="18" charset="0"/>
            </a:endParaRPr>
          </a:p>
          <a:p>
            <a:pPr algn="just"/>
            <a:r>
              <a:rPr lang="it-IT" sz="3600" dirty="0">
                <a:solidFill>
                  <a:schemeClr val="accent1">
                    <a:lumMod val="50000"/>
                  </a:schemeClr>
                </a:solidFill>
                <a:latin typeface="Times New Roman" pitchFamily="18" charset="0"/>
                <a:ea typeface="Impact" charset="0"/>
                <a:cs typeface="Times New Roman" pitchFamily="18" charset="0"/>
              </a:rPr>
              <a:t>Identificazione di  un bando pilota in corso di pubblicazione che contempli l’utilizzo di sistemi di rendicontazione a costi standard, al fine di conoscere quale impatto tale nuova metodologia  è in grado di generare, al fine di valutarne la sua replicabilità anche ad altre fattispecie;</a:t>
            </a:r>
          </a:p>
          <a:p>
            <a:pPr algn="just"/>
            <a:endParaRPr lang="it-IT" sz="500" dirty="0">
              <a:solidFill>
                <a:schemeClr val="accent1">
                  <a:lumMod val="50000"/>
                </a:schemeClr>
              </a:solidFill>
              <a:latin typeface="Times New Roman" pitchFamily="18" charset="0"/>
              <a:ea typeface="Impact" charset="0"/>
              <a:cs typeface="Times New Roman" pitchFamily="18" charset="0"/>
            </a:endParaRPr>
          </a:p>
          <a:p>
            <a:pPr algn="just"/>
            <a:r>
              <a:rPr lang="it-IT" sz="3600" dirty="0">
                <a:solidFill>
                  <a:schemeClr val="accent1">
                    <a:lumMod val="50000"/>
                  </a:schemeClr>
                </a:solidFill>
                <a:latin typeface="Times New Roman" pitchFamily="18" charset="0"/>
                <a:ea typeface="Impact" charset="0"/>
                <a:cs typeface="Times New Roman" pitchFamily="18" charset="0"/>
              </a:rPr>
              <a:t>Attivazione di interventi formativi sulla materia, anche attraverso il coinvolgimento di referenti del MIUR nonché analisi di altre esperienze similari applicati ad analoghi contesti.</a:t>
            </a:r>
          </a:p>
          <a:p>
            <a:pPr algn="just"/>
            <a:endParaRPr lang="it-IT" sz="4000" dirty="0">
              <a:solidFill>
                <a:schemeClr val="accent1">
                  <a:lumMod val="50000"/>
                </a:schemeClr>
              </a:solidFill>
              <a:latin typeface="Times New Roman" pitchFamily="18" charset="0"/>
              <a:ea typeface="Impact" charset="0"/>
              <a:cs typeface="Times New Roman" pitchFamily="18" charset="0"/>
            </a:endParaRPr>
          </a:p>
          <a:p>
            <a:pPr marL="0" indent="0" algn="just">
              <a:buNone/>
            </a:pPr>
            <a:endParaRPr lang="it-IT" sz="4000" dirty="0">
              <a:solidFill>
                <a:srgbClr val="FF0000"/>
              </a:solidFill>
              <a:latin typeface="Times New Roman" pitchFamily="18" charset="0"/>
              <a:ea typeface="Impact" charset="0"/>
              <a:cs typeface="Times New Roman" pitchFamily="18" charset="0"/>
            </a:endParaRPr>
          </a:p>
          <a:p>
            <a:pPr marL="0" indent="0" algn="just">
              <a:buNone/>
            </a:pPr>
            <a:endParaRPr lang="it-IT" sz="4000" dirty="0">
              <a:solidFill>
                <a:schemeClr val="accent1">
                  <a:lumMod val="50000"/>
                </a:schemeClr>
              </a:solidFill>
              <a:latin typeface="Times New Roman" pitchFamily="18" charset="0"/>
              <a:ea typeface="Impact" charset="0"/>
              <a:cs typeface="Times New Roman" pitchFamily="18" charset="0"/>
            </a:endParaRPr>
          </a:p>
        </p:txBody>
      </p:sp>
    </p:spTree>
    <p:extLst>
      <p:ext uri="{BB962C8B-B14F-4D97-AF65-F5344CB8AC3E}">
        <p14:creationId xmlns:p14="http://schemas.microsoft.com/office/powerpoint/2010/main" val="15795598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966864" y="2537520"/>
            <a:ext cx="20738304" cy="2592288"/>
          </a:xfrm>
        </p:spPr>
        <p:txBody>
          <a:bodyPr>
            <a:normAutofit fontScale="90000"/>
          </a:bodyPr>
          <a:lstStyle/>
          <a:p>
            <a:pPr lvl="0">
              <a:lnSpc>
                <a:spcPct val="150000"/>
              </a:lnSpc>
            </a:pPr>
            <a:r>
              <a:rPr lang="it-IT" sz="7200" b="1" dirty="0">
                <a:solidFill>
                  <a:schemeClr val="accent1">
                    <a:lumMod val="50000"/>
                  </a:schemeClr>
                </a:solidFill>
                <a:latin typeface="Times New Roman" pitchFamily="18" charset="0"/>
                <a:ea typeface="Impact" charset="0"/>
                <a:cs typeface="Times New Roman" pitchFamily="18" charset="0"/>
              </a:rPr>
              <a:t>PRA 2.0 – Fase di Avvio (4)</a:t>
            </a:r>
            <a:br>
              <a:rPr lang="it-IT" sz="7200" b="1" dirty="0">
                <a:solidFill>
                  <a:schemeClr val="accent1">
                    <a:lumMod val="50000"/>
                  </a:schemeClr>
                </a:solidFill>
                <a:latin typeface="Times New Roman" pitchFamily="18" charset="0"/>
                <a:ea typeface="Impact" charset="0"/>
                <a:cs typeface="Times New Roman" pitchFamily="18" charset="0"/>
              </a:rPr>
            </a:br>
            <a:r>
              <a:rPr lang="it-IT" sz="4900" b="1" dirty="0">
                <a:solidFill>
                  <a:schemeClr val="accent1">
                    <a:lumMod val="50000"/>
                  </a:schemeClr>
                </a:solidFill>
                <a:latin typeface="Times New Roman" pitchFamily="18" charset="0"/>
                <a:ea typeface="Impact" charset="0"/>
                <a:cs typeface="Times New Roman" pitchFamily="18" charset="0"/>
              </a:rPr>
              <a:t>Interventi 6.1. Interventi di semplificazione legislativa e procedurale</a:t>
            </a:r>
            <a:br>
              <a:rPr lang="it-IT" sz="4900" b="1" dirty="0">
                <a:solidFill>
                  <a:schemeClr val="accent1">
                    <a:lumMod val="50000"/>
                  </a:schemeClr>
                </a:solidFill>
                <a:latin typeface="Times New Roman" pitchFamily="18" charset="0"/>
                <a:ea typeface="Impact" charset="0"/>
                <a:cs typeface="Times New Roman" pitchFamily="18" charset="0"/>
              </a:rPr>
            </a:br>
            <a:endParaRPr lang="it-IT" sz="4900" b="1" dirty="0">
              <a:solidFill>
                <a:schemeClr val="accent1">
                  <a:lumMod val="50000"/>
                </a:schemeClr>
              </a:solidFill>
              <a:latin typeface="Times New Roman" pitchFamily="18" charset="0"/>
              <a:ea typeface="Impact" charset="0"/>
              <a:cs typeface="Times New Roman" pitchFamily="18" charset="0"/>
            </a:endParaRPr>
          </a:p>
        </p:txBody>
      </p:sp>
      <p:sp>
        <p:nvSpPr>
          <p:cNvPr id="3" name="Segnaposto testo 2"/>
          <p:cNvSpPr>
            <a:spLocks noGrp="1"/>
          </p:cNvSpPr>
          <p:nvPr>
            <p:ph type="body" idx="1"/>
          </p:nvPr>
        </p:nvSpPr>
        <p:spPr>
          <a:xfrm>
            <a:off x="1462808" y="4769768"/>
            <a:ext cx="22250472" cy="8280920"/>
          </a:xfrm>
        </p:spPr>
        <p:txBody>
          <a:bodyPr>
            <a:noAutofit/>
          </a:bodyPr>
          <a:lstStyle/>
          <a:p>
            <a:pPr marL="0" lvl="0" indent="0" algn="ctr">
              <a:buNone/>
            </a:pPr>
            <a:r>
              <a:rPr lang="it-IT" sz="4000" b="1" dirty="0">
                <a:solidFill>
                  <a:schemeClr val="accent1">
                    <a:lumMod val="50000"/>
                  </a:schemeClr>
                </a:solidFill>
                <a:latin typeface="Times New Roman" pitchFamily="18" charset="0"/>
                <a:ea typeface="Impact" charset="0"/>
                <a:cs typeface="Times New Roman" pitchFamily="18" charset="0"/>
              </a:rPr>
              <a:t>Progetto Nazionale Controlli di I livello </a:t>
            </a:r>
          </a:p>
          <a:p>
            <a:pPr marL="0" indent="0" algn="just">
              <a:buNone/>
            </a:pPr>
            <a:r>
              <a:rPr lang="it-IT" sz="3400" b="1" dirty="0">
                <a:solidFill>
                  <a:schemeClr val="accent1">
                    <a:lumMod val="50000"/>
                  </a:schemeClr>
                </a:solidFill>
                <a:latin typeface="Times New Roman" pitchFamily="18" charset="0"/>
                <a:ea typeface="Impact" charset="0"/>
                <a:cs typeface="Times New Roman" pitchFamily="18" charset="0"/>
              </a:rPr>
              <a:t>Attività 1) Sperimentazione della centralizzazione dei controlli attraverso l’adesione al progetto nazionale del Consiglio Nazionale dei Commercialisti</a:t>
            </a:r>
            <a:endParaRPr lang="it-IT" sz="3400" b="1" i="1" dirty="0">
              <a:solidFill>
                <a:schemeClr val="accent1">
                  <a:lumMod val="50000"/>
                </a:schemeClr>
              </a:solidFill>
              <a:latin typeface="Times New Roman" pitchFamily="18" charset="0"/>
              <a:ea typeface="Impact" charset="0"/>
              <a:cs typeface="Times New Roman" pitchFamily="18" charset="0"/>
            </a:endParaRPr>
          </a:p>
          <a:p>
            <a:pPr marL="0" indent="0" algn="just">
              <a:buNone/>
            </a:pPr>
            <a:r>
              <a:rPr lang="it-IT" sz="3400" b="1" i="1" dirty="0">
                <a:solidFill>
                  <a:schemeClr val="accent1">
                    <a:lumMod val="50000"/>
                  </a:schemeClr>
                </a:solidFill>
                <a:latin typeface="Times New Roman" pitchFamily="18" charset="0"/>
                <a:ea typeface="Impact" charset="0"/>
                <a:cs typeface="Times New Roman" pitchFamily="18" charset="0"/>
              </a:rPr>
              <a:t>Finalità</a:t>
            </a:r>
            <a:r>
              <a:rPr lang="it-IT" sz="3400" dirty="0">
                <a:solidFill>
                  <a:schemeClr val="accent1">
                    <a:lumMod val="50000"/>
                  </a:schemeClr>
                </a:solidFill>
                <a:latin typeface="Times New Roman" pitchFamily="18" charset="0"/>
                <a:ea typeface="Impact" charset="0"/>
                <a:cs typeface="Times New Roman" pitchFamily="18" charset="0"/>
              </a:rPr>
              <a:t>: migliorare la qualità dei controlli di 1°livello per contenere il fenomeno delle frodi; </a:t>
            </a:r>
            <a:endParaRPr lang="it-IT" sz="3400" dirty="0">
              <a:solidFill>
                <a:srgbClr val="FF0000"/>
              </a:solidFill>
              <a:latin typeface="Times New Roman" pitchFamily="18" charset="0"/>
              <a:ea typeface="Impact" charset="0"/>
              <a:cs typeface="Times New Roman" pitchFamily="18" charset="0"/>
            </a:endParaRPr>
          </a:p>
          <a:p>
            <a:pPr marL="0" indent="0" algn="just">
              <a:buNone/>
            </a:pPr>
            <a:r>
              <a:rPr lang="it-IT" sz="3400" b="1" i="1" dirty="0">
                <a:solidFill>
                  <a:schemeClr val="accent1">
                    <a:lumMod val="50000"/>
                  </a:schemeClr>
                </a:solidFill>
                <a:latin typeface="Times New Roman" pitchFamily="18" charset="0"/>
                <a:ea typeface="Impact" charset="0"/>
                <a:cs typeface="Times New Roman" pitchFamily="18" charset="0"/>
              </a:rPr>
              <a:t>Modalità</a:t>
            </a:r>
            <a:r>
              <a:rPr lang="it-IT" sz="3400" i="1" dirty="0">
                <a:solidFill>
                  <a:schemeClr val="accent1">
                    <a:lumMod val="50000"/>
                  </a:schemeClr>
                </a:solidFill>
                <a:latin typeface="Times New Roman" pitchFamily="18" charset="0"/>
                <a:ea typeface="Impact" charset="0"/>
                <a:cs typeface="Times New Roman" pitchFamily="18" charset="0"/>
              </a:rPr>
              <a:t>: </a:t>
            </a:r>
            <a:r>
              <a:rPr lang="it-IT" sz="3400" dirty="0">
                <a:solidFill>
                  <a:schemeClr val="accent1">
                    <a:lumMod val="50000"/>
                  </a:schemeClr>
                </a:solidFill>
                <a:latin typeface="Times New Roman" pitchFamily="18" charset="0"/>
                <a:ea typeface="Impact" charset="0"/>
                <a:cs typeface="Times New Roman" pitchFamily="18" charset="0"/>
              </a:rPr>
              <a:t>definizione elenco professionisti dal quale attingere dal 2021 (selezione immediata dei professionisti con affidamento incarichi a rotazione), creazione di standard omogenei su tutto il territorio nazionale; </a:t>
            </a:r>
          </a:p>
          <a:p>
            <a:pPr marL="0" indent="0" algn="just">
              <a:buNone/>
            </a:pPr>
            <a:r>
              <a:rPr lang="it-IT" sz="3400" i="1" dirty="0">
                <a:solidFill>
                  <a:schemeClr val="accent1">
                    <a:lumMod val="50000"/>
                  </a:schemeClr>
                </a:solidFill>
                <a:latin typeface="Times New Roman" pitchFamily="18" charset="0"/>
                <a:ea typeface="Impact" charset="0"/>
                <a:cs typeface="Times New Roman" pitchFamily="18" charset="0"/>
              </a:rPr>
              <a:t>I</a:t>
            </a:r>
            <a:r>
              <a:rPr lang="it-IT" sz="3400" b="1" i="1" dirty="0">
                <a:solidFill>
                  <a:schemeClr val="accent1">
                    <a:lumMod val="50000"/>
                  </a:schemeClr>
                </a:solidFill>
                <a:latin typeface="Times New Roman" pitchFamily="18" charset="0"/>
                <a:ea typeface="Impact" charset="0"/>
                <a:cs typeface="Times New Roman" pitchFamily="18" charset="0"/>
              </a:rPr>
              <a:t>ncontri</a:t>
            </a:r>
            <a:r>
              <a:rPr lang="it-IT" sz="3400" i="1" dirty="0">
                <a:solidFill>
                  <a:schemeClr val="accent1">
                    <a:lumMod val="50000"/>
                  </a:schemeClr>
                </a:solidFill>
                <a:latin typeface="Times New Roman" pitchFamily="18" charset="0"/>
                <a:ea typeface="Impact" charset="0"/>
                <a:cs typeface="Times New Roman" pitchFamily="18" charset="0"/>
              </a:rPr>
              <a:t>: </a:t>
            </a:r>
            <a:r>
              <a:rPr lang="it-IT" sz="3400" b="1" i="1" dirty="0">
                <a:solidFill>
                  <a:schemeClr val="accent1">
                    <a:lumMod val="50000"/>
                  </a:schemeClr>
                </a:solidFill>
                <a:latin typeface="Times New Roman" pitchFamily="18" charset="0"/>
                <a:ea typeface="Impact" charset="0"/>
                <a:cs typeface="Times New Roman" pitchFamily="18" charset="0"/>
              </a:rPr>
              <a:t>06.02.2019</a:t>
            </a:r>
            <a:r>
              <a:rPr lang="it-IT" sz="3400" i="1" dirty="0">
                <a:solidFill>
                  <a:schemeClr val="accent1">
                    <a:lumMod val="50000"/>
                  </a:schemeClr>
                </a:solidFill>
                <a:latin typeface="Times New Roman" pitchFamily="18" charset="0"/>
                <a:ea typeface="Impact" charset="0"/>
                <a:cs typeface="Times New Roman" pitchFamily="18" charset="0"/>
              </a:rPr>
              <a:t> </a:t>
            </a:r>
            <a:r>
              <a:rPr lang="it-IT" sz="3400" dirty="0">
                <a:solidFill>
                  <a:schemeClr val="accent1">
                    <a:lumMod val="50000"/>
                  </a:schemeClr>
                </a:solidFill>
                <a:latin typeface="Times New Roman" pitchFamily="18" charset="0"/>
                <a:ea typeface="Impact" charset="0"/>
                <a:cs typeface="Times New Roman" pitchFamily="18" charset="0"/>
              </a:rPr>
              <a:t>presentazione progetto presso il Dipartimento delle Politiche europee della Presidenza del Consiglio dei Ministri con Ministro Affari Europei, Prof. Paolo Savona; </a:t>
            </a:r>
            <a:r>
              <a:rPr lang="it-IT" sz="3400" b="1" i="1" dirty="0">
                <a:solidFill>
                  <a:schemeClr val="accent1">
                    <a:lumMod val="50000"/>
                  </a:schemeClr>
                </a:solidFill>
                <a:latin typeface="Times New Roman" pitchFamily="18" charset="0"/>
                <a:ea typeface="Impact" charset="0"/>
                <a:cs typeface="Times New Roman" pitchFamily="18" charset="0"/>
              </a:rPr>
              <a:t>19.02.2019</a:t>
            </a:r>
            <a:r>
              <a:rPr lang="it-IT" sz="3400" i="1" dirty="0">
                <a:solidFill>
                  <a:schemeClr val="accent1">
                    <a:lumMod val="50000"/>
                  </a:schemeClr>
                </a:solidFill>
                <a:latin typeface="Times New Roman" pitchFamily="18" charset="0"/>
                <a:ea typeface="Impact" charset="0"/>
                <a:cs typeface="Times New Roman" pitchFamily="18" charset="0"/>
              </a:rPr>
              <a:t> </a:t>
            </a:r>
            <a:r>
              <a:rPr lang="it-IT" sz="3400" dirty="0">
                <a:solidFill>
                  <a:schemeClr val="accent1">
                    <a:lumMod val="50000"/>
                  </a:schemeClr>
                </a:solidFill>
                <a:latin typeface="Times New Roman" pitchFamily="18" charset="0"/>
                <a:ea typeface="Impact" charset="0"/>
                <a:cs typeface="Times New Roman" pitchFamily="18" charset="0"/>
              </a:rPr>
              <a:t>presso la Regione Umbria per definire modalità operative. Piano attività: definire fasi di esecuzione, individuare un fondo (FESR) e un’azione di riferimento (ambito della sperimentazione), nominare un Referente dell’Amministrazione, promuovere un incontro con le altre Regioni coinvolte (Sicilia, Emilia – Romagna, Provincia Autonoma di Trento, Liguria, Sardegna, Val d’Aosta). </a:t>
            </a:r>
          </a:p>
        </p:txBody>
      </p:sp>
    </p:spTree>
    <p:extLst>
      <p:ext uri="{BB962C8B-B14F-4D97-AF65-F5344CB8AC3E}">
        <p14:creationId xmlns:p14="http://schemas.microsoft.com/office/powerpoint/2010/main" val="374163732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82888" y="1745432"/>
            <a:ext cx="20738304" cy="2088232"/>
          </a:xfrm>
        </p:spPr>
        <p:txBody>
          <a:bodyPr>
            <a:normAutofit/>
          </a:bodyPr>
          <a:lstStyle/>
          <a:p>
            <a:pPr lvl="0"/>
            <a:r>
              <a:rPr lang="it-IT" sz="7200" b="1" dirty="0">
                <a:solidFill>
                  <a:schemeClr val="accent1">
                    <a:lumMod val="50000"/>
                  </a:schemeClr>
                </a:solidFill>
                <a:latin typeface="Times New Roman" pitchFamily="18" charset="0"/>
                <a:ea typeface="Impact" charset="0"/>
                <a:cs typeface="Times New Roman" pitchFamily="18" charset="0"/>
              </a:rPr>
              <a:t>PRA 2.0 – Fase di Avvio (5)</a:t>
            </a:r>
            <a:br>
              <a:rPr lang="it-IT" sz="7200" b="1" dirty="0">
                <a:solidFill>
                  <a:schemeClr val="accent1">
                    <a:lumMod val="50000"/>
                  </a:schemeClr>
                </a:solidFill>
                <a:latin typeface="Times New Roman" pitchFamily="18" charset="0"/>
                <a:ea typeface="Impact" charset="0"/>
                <a:cs typeface="Times New Roman" pitchFamily="18" charset="0"/>
              </a:rPr>
            </a:br>
            <a:r>
              <a:rPr lang="it-IT" sz="4400" b="1" dirty="0">
                <a:solidFill>
                  <a:schemeClr val="accent1">
                    <a:lumMod val="50000"/>
                  </a:schemeClr>
                </a:solidFill>
                <a:latin typeface="Times New Roman" pitchFamily="18" charset="0"/>
                <a:ea typeface="Impact" charset="0"/>
                <a:cs typeface="Times New Roman" pitchFamily="18" charset="0"/>
              </a:rPr>
              <a:t>Interventi 6.2. Interventi sul personale</a:t>
            </a:r>
          </a:p>
        </p:txBody>
      </p:sp>
      <p:sp>
        <p:nvSpPr>
          <p:cNvPr id="3" name="Segnaposto testo 2"/>
          <p:cNvSpPr>
            <a:spLocks noGrp="1"/>
          </p:cNvSpPr>
          <p:nvPr>
            <p:ph type="body" idx="1"/>
          </p:nvPr>
        </p:nvSpPr>
        <p:spPr>
          <a:xfrm>
            <a:off x="958752" y="3473624"/>
            <a:ext cx="21962440" cy="10009112"/>
          </a:xfrm>
        </p:spPr>
        <p:txBody>
          <a:bodyPr>
            <a:noAutofit/>
          </a:bodyPr>
          <a:lstStyle/>
          <a:p>
            <a:pPr marL="914400" lvl="0" indent="-914400" algn="just">
              <a:buFont typeface="+mj-lt"/>
              <a:buAutoNum type="alphaLcParenR"/>
            </a:pPr>
            <a:r>
              <a:rPr lang="it-IT" sz="3600" b="1" dirty="0">
                <a:solidFill>
                  <a:schemeClr val="accent1">
                    <a:lumMod val="50000"/>
                  </a:schemeClr>
                </a:solidFill>
                <a:latin typeface="Times New Roman" pitchFamily="18" charset="0"/>
                <a:ea typeface="Impact" charset="0"/>
                <a:cs typeface="Times New Roman" pitchFamily="18" charset="0"/>
              </a:rPr>
              <a:t>Riprogettazione procedure</a:t>
            </a:r>
          </a:p>
          <a:p>
            <a:pPr marL="0" lvl="0" indent="0" algn="just">
              <a:buNone/>
            </a:pPr>
            <a:r>
              <a:rPr lang="it-IT" sz="3200" b="1" dirty="0">
                <a:solidFill>
                  <a:schemeClr val="accent1">
                    <a:lumMod val="50000"/>
                  </a:schemeClr>
                </a:solidFill>
                <a:latin typeface="Times New Roman" pitchFamily="18" charset="0"/>
                <a:ea typeface="Impact" charset="0"/>
                <a:cs typeface="Times New Roman" pitchFamily="18" charset="0"/>
              </a:rPr>
              <a:t>Attività 1) Attività aula/laboratori manuali operativi (D.G.R. 1572/2018)</a:t>
            </a:r>
          </a:p>
          <a:p>
            <a:pPr marL="0" lvl="0" indent="0" algn="just">
              <a:buNone/>
            </a:pPr>
            <a:endParaRPr lang="it-IT" sz="500" b="1" dirty="0">
              <a:solidFill>
                <a:schemeClr val="accent1">
                  <a:lumMod val="50000"/>
                </a:schemeClr>
              </a:solidFill>
              <a:latin typeface="Times New Roman" pitchFamily="18" charset="0"/>
              <a:ea typeface="Impact" charset="0"/>
              <a:cs typeface="Times New Roman" pitchFamily="18" charset="0"/>
            </a:endParaRPr>
          </a:p>
          <a:p>
            <a:pPr algn="just">
              <a:spcBef>
                <a:spcPts val="0"/>
              </a:spcBef>
            </a:pPr>
            <a:r>
              <a:rPr lang="it-IT" sz="2800" dirty="0">
                <a:solidFill>
                  <a:schemeClr val="accent1">
                    <a:lumMod val="50000"/>
                  </a:schemeClr>
                </a:solidFill>
                <a:latin typeface="Times New Roman" pitchFamily="18" charset="0"/>
                <a:ea typeface="Impact" charset="0"/>
                <a:cs typeface="Times New Roman" pitchFamily="18" charset="0"/>
              </a:rPr>
              <a:t>Rilevazione dei fabbisogni formativi per il biennio 2019/2020;</a:t>
            </a:r>
          </a:p>
          <a:p>
            <a:pPr marL="0" indent="0" algn="just">
              <a:spcBef>
                <a:spcPts val="0"/>
              </a:spcBef>
              <a:buNone/>
            </a:pPr>
            <a:endParaRPr lang="it-IT" sz="500" dirty="0">
              <a:solidFill>
                <a:schemeClr val="accent1">
                  <a:lumMod val="50000"/>
                </a:schemeClr>
              </a:solidFill>
              <a:latin typeface="Times New Roman" pitchFamily="18" charset="0"/>
              <a:ea typeface="Impact" charset="0"/>
              <a:cs typeface="Times New Roman" pitchFamily="18" charset="0"/>
            </a:endParaRPr>
          </a:p>
          <a:p>
            <a:pPr algn="just">
              <a:spcBef>
                <a:spcPts val="0"/>
              </a:spcBef>
            </a:pPr>
            <a:r>
              <a:rPr lang="it-IT" sz="2800" dirty="0">
                <a:solidFill>
                  <a:schemeClr val="accent1">
                    <a:lumMod val="50000"/>
                  </a:schemeClr>
                </a:solidFill>
                <a:latin typeface="Times New Roman" pitchFamily="18" charset="0"/>
                <a:ea typeface="Impact" charset="0"/>
                <a:cs typeface="Times New Roman" pitchFamily="18" charset="0"/>
              </a:rPr>
              <a:t>Aggiornamento e sviluppo del Piano Formativo Integrato 2017/2020 attraverso la programmazione di una serie di interventi, contenuti nell’Allegato B alla D.G.R. sopra richiamata, in cui è stata mantenuta un’articolazione delle attività formative secondo le linee dettate dalla DGR n. 277/2017, per nuove esigenze formative e per nuovo assetto organizzativo, con potenziamento degli interventi per O.I. e Comuni</a:t>
            </a:r>
            <a:r>
              <a:rPr lang="it-IT" sz="3200" dirty="0">
                <a:solidFill>
                  <a:schemeClr val="accent1">
                    <a:lumMod val="50000"/>
                  </a:schemeClr>
                </a:solidFill>
                <a:latin typeface="Times New Roman" pitchFamily="18" charset="0"/>
                <a:ea typeface="Impact" charset="0"/>
                <a:cs typeface="Times New Roman" pitchFamily="18" charset="0"/>
              </a:rPr>
              <a:t>. </a:t>
            </a:r>
            <a:r>
              <a:rPr lang="it-IT" sz="2800" dirty="0">
                <a:solidFill>
                  <a:schemeClr val="accent1">
                    <a:lumMod val="50000"/>
                  </a:schemeClr>
                </a:solidFill>
                <a:latin typeface="Times New Roman" pitchFamily="18" charset="0"/>
                <a:ea typeface="Impact" charset="0"/>
                <a:cs typeface="Times New Roman" pitchFamily="18" charset="0"/>
              </a:rPr>
              <a:t>Incremento risorse finanziarie: da € 1.143.025 a € 1.367.533,00 (circa € 225.000)</a:t>
            </a:r>
          </a:p>
          <a:p>
            <a:pPr marL="0" indent="0" algn="just">
              <a:spcBef>
                <a:spcPts val="0"/>
              </a:spcBef>
              <a:buNone/>
            </a:pPr>
            <a:endParaRPr lang="it-IT" sz="2800" dirty="0">
              <a:solidFill>
                <a:schemeClr val="accent1">
                  <a:lumMod val="50000"/>
                </a:schemeClr>
              </a:solidFill>
              <a:latin typeface="Times New Roman" pitchFamily="18" charset="0"/>
              <a:ea typeface="Impact" charset="0"/>
              <a:cs typeface="Times New Roman" pitchFamily="18" charset="0"/>
            </a:endParaRPr>
          </a:p>
          <a:p>
            <a:pPr marL="0" indent="0" algn="just">
              <a:spcBef>
                <a:spcPts val="0"/>
              </a:spcBef>
              <a:buNone/>
            </a:pPr>
            <a:endParaRPr lang="it-IT" sz="500" dirty="0">
              <a:solidFill>
                <a:schemeClr val="accent1">
                  <a:lumMod val="50000"/>
                </a:schemeClr>
              </a:solidFill>
              <a:latin typeface="Times New Roman" pitchFamily="18" charset="0"/>
              <a:ea typeface="Impact" charset="0"/>
              <a:cs typeface="Times New Roman" pitchFamily="18" charset="0"/>
            </a:endParaRPr>
          </a:p>
          <a:p>
            <a:pPr marL="0" indent="0" algn="just">
              <a:spcBef>
                <a:spcPts val="0"/>
              </a:spcBef>
              <a:buNone/>
            </a:pPr>
            <a:r>
              <a:rPr lang="it-IT" sz="3600" b="1" dirty="0">
                <a:solidFill>
                  <a:schemeClr val="accent1">
                    <a:lumMod val="50000"/>
                  </a:schemeClr>
                </a:solidFill>
                <a:latin typeface="Times New Roman" pitchFamily="18" charset="0"/>
                <a:ea typeface="Impact" charset="0"/>
                <a:cs typeface="Times New Roman" pitchFamily="18" charset="0"/>
              </a:rPr>
              <a:t>b)    Allineamento competenze neoassunti </a:t>
            </a:r>
          </a:p>
          <a:p>
            <a:pPr marL="0" indent="0" algn="just">
              <a:buNone/>
            </a:pPr>
            <a:r>
              <a:rPr lang="it-IT" sz="3200" b="1" dirty="0">
                <a:solidFill>
                  <a:schemeClr val="accent1">
                    <a:lumMod val="50000"/>
                  </a:schemeClr>
                </a:solidFill>
                <a:latin typeface="Times New Roman" pitchFamily="18" charset="0"/>
                <a:ea typeface="Impact" charset="0"/>
                <a:cs typeface="Times New Roman" pitchFamily="18" charset="0"/>
              </a:rPr>
              <a:t>Attività 1) Aggiornamento fabbisogno competenze/formazione in aula</a:t>
            </a:r>
          </a:p>
          <a:p>
            <a:pPr algn="just">
              <a:spcBef>
                <a:spcPts val="0"/>
              </a:spcBef>
            </a:pPr>
            <a:r>
              <a:rPr lang="it-IT" sz="2800" dirty="0">
                <a:solidFill>
                  <a:schemeClr val="accent1">
                    <a:lumMod val="50000"/>
                  </a:schemeClr>
                </a:solidFill>
                <a:latin typeface="Times New Roman" pitchFamily="18" charset="0"/>
                <a:ea typeface="Impact" charset="0"/>
                <a:cs typeface="Times New Roman" pitchFamily="18" charset="0"/>
              </a:rPr>
              <a:t>I percorsi di formazione hanno interessato il personale neoassunto. Oltre alla formazione di base, i neoassunti hanno svolto attività di formazione specialistica sulla base delle specifiche richieste dei Dirigenti del Servizio di appa</a:t>
            </a:r>
            <a:r>
              <a:rPr lang="it-IT" sz="3200" dirty="0">
                <a:solidFill>
                  <a:schemeClr val="accent1">
                    <a:lumMod val="50000"/>
                  </a:schemeClr>
                </a:solidFill>
                <a:latin typeface="Times New Roman" pitchFamily="18" charset="0"/>
                <a:ea typeface="Impact" charset="0"/>
                <a:cs typeface="Times New Roman" pitchFamily="18" charset="0"/>
              </a:rPr>
              <a:t>rtenenza. </a:t>
            </a:r>
          </a:p>
          <a:p>
            <a:pPr marL="0" indent="0" algn="just">
              <a:spcBef>
                <a:spcPts val="0"/>
              </a:spcBef>
              <a:buNone/>
            </a:pPr>
            <a:endParaRPr lang="it-IT" sz="1000" dirty="0">
              <a:solidFill>
                <a:schemeClr val="accent1">
                  <a:lumMod val="50000"/>
                </a:schemeClr>
              </a:solidFill>
              <a:latin typeface="Times New Roman" pitchFamily="18" charset="0"/>
              <a:ea typeface="Impact" charset="0"/>
              <a:cs typeface="Times New Roman" pitchFamily="18" charset="0"/>
            </a:endParaRPr>
          </a:p>
          <a:p>
            <a:pPr marL="914400" indent="-914400" algn="just">
              <a:spcBef>
                <a:spcPts val="0"/>
              </a:spcBef>
              <a:buFont typeface="+mj-lt"/>
              <a:buAutoNum type="alphaLcParenR" startAt="3"/>
            </a:pPr>
            <a:r>
              <a:rPr lang="it-IT" sz="3600" b="1" dirty="0">
                <a:solidFill>
                  <a:schemeClr val="accent1">
                    <a:lumMod val="50000"/>
                  </a:schemeClr>
                </a:solidFill>
                <a:latin typeface="Times New Roman" pitchFamily="18" charset="0"/>
                <a:ea typeface="Impact" charset="0"/>
                <a:cs typeface="Times New Roman" pitchFamily="18" charset="0"/>
              </a:rPr>
              <a:t>Formazione utilizzatori SIRU FSE-SMG FESR </a:t>
            </a:r>
          </a:p>
          <a:p>
            <a:pPr marL="0" indent="0" algn="just">
              <a:buNone/>
            </a:pPr>
            <a:r>
              <a:rPr lang="it-IT" sz="3200" b="1" dirty="0">
                <a:solidFill>
                  <a:schemeClr val="accent1">
                    <a:lumMod val="50000"/>
                  </a:schemeClr>
                </a:solidFill>
                <a:latin typeface="Times New Roman" pitchFamily="18" charset="0"/>
                <a:ea typeface="Impact" charset="0"/>
                <a:cs typeface="Times New Roman" pitchFamily="18" charset="0"/>
              </a:rPr>
              <a:t>Attività 1) Formazione frontale (inserimento O.I. e Comuni beneficiari per FSE) </a:t>
            </a:r>
          </a:p>
          <a:p>
            <a:pPr marL="0" indent="0" algn="just">
              <a:buNone/>
            </a:pPr>
            <a:endParaRPr lang="it-IT" sz="500" b="1" dirty="0">
              <a:solidFill>
                <a:schemeClr val="accent1">
                  <a:lumMod val="50000"/>
                </a:schemeClr>
              </a:solidFill>
              <a:latin typeface="Times New Roman" pitchFamily="18" charset="0"/>
              <a:ea typeface="Impact" charset="0"/>
              <a:cs typeface="Times New Roman" pitchFamily="18" charset="0"/>
            </a:endParaRPr>
          </a:p>
          <a:p>
            <a:pPr algn="just">
              <a:spcBef>
                <a:spcPts val="0"/>
              </a:spcBef>
            </a:pPr>
            <a:r>
              <a:rPr lang="it-IT" sz="2800" dirty="0">
                <a:solidFill>
                  <a:schemeClr val="accent1">
                    <a:lumMod val="50000"/>
                  </a:schemeClr>
                </a:solidFill>
                <a:latin typeface="Times New Roman" pitchFamily="18" charset="0"/>
                <a:ea typeface="Impact" charset="0"/>
                <a:cs typeface="Times New Roman" pitchFamily="18" charset="0"/>
              </a:rPr>
              <a:t>Per SMG FESR realizzate n. 5 attività formative, per SIRU FSE previste n. 3 attività formative + formazione interna già effettuata </a:t>
            </a:r>
          </a:p>
          <a:p>
            <a:pPr algn="just">
              <a:spcBef>
                <a:spcPts val="0"/>
              </a:spcBef>
            </a:pPr>
            <a:endParaRPr lang="it-IT" sz="500" dirty="0">
              <a:solidFill>
                <a:schemeClr val="accent1">
                  <a:lumMod val="50000"/>
                </a:schemeClr>
              </a:solidFill>
              <a:latin typeface="Times New Roman" pitchFamily="18" charset="0"/>
              <a:ea typeface="Impact" charset="0"/>
              <a:cs typeface="Times New Roman" pitchFamily="18" charset="0"/>
            </a:endParaRPr>
          </a:p>
          <a:p>
            <a:pPr algn="just">
              <a:spcBef>
                <a:spcPts val="0"/>
              </a:spcBef>
            </a:pPr>
            <a:r>
              <a:rPr lang="it-IT" sz="2800" dirty="0">
                <a:solidFill>
                  <a:schemeClr val="accent1">
                    <a:lumMod val="50000"/>
                  </a:schemeClr>
                </a:solidFill>
                <a:latin typeface="Times New Roman" pitchFamily="18" charset="0"/>
                <a:ea typeface="Impact" charset="0"/>
                <a:cs typeface="Times New Roman" pitchFamily="18" charset="0"/>
              </a:rPr>
              <a:t>Su specifica richiesta dell’AdG FSE e FESR realizzate due attività formative (21 ore) per utilizzo sistema informativo ARACHNE a supporto prevenzione frodi; in fase di programmazione un’attività  di n. 8 ore. </a:t>
            </a:r>
          </a:p>
          <a:p>
            <a:pPr algn="just">
              <a:spcBef>
                <a:spcPts val="0"/>
              </a:spcBef>
            </a:pPr>
            <a:endParaRPr lang="it-IT" sz="500" dirty="0">
              <a:solidFill>
                <a:schemeClr val="accent1">
                  <a:lumMod val="50000"/>
                </a:schemeClr>
              </a:solidFill>
              <a:latin typeface="Times New Roman" pitchFamily="18" charset="0"/>
              <a:ea typeface="Impact" charset="0"/>
              <a:cs typeface="Times New Roman" pitchFamily="18" charset="0"/>
            </a:endParaRPr>
          </a:p>
          <a:p>
            <a:pPr marL="0" indent="0" algn="just">
              <a:spcBef>
                <a:spcPts val="0"/>
              </a:spcBef>
              <a:buNone/>
            </a:pPr>
            <a:r>
              <a:rPr lang="it-IT" sz="2800" dirty="0">
                <a:solidFill>
                  <a:schemeClr val="accent1">
                    <a:lumMod val="50000"/>
                  </a:schemeClr>
                </a:solidFill>
                <a:latin typeface="Times New Roman" pitchFamily="18" charset="0"/>
                <a:ea typeface="Impact" charset="0"/>
                <a:cs typeface="Times New Roman" pitchFamily="18" charset="0"/>
              </a:rPr>
              <a:t> </a:t>
            </a:r>
          </a:p>
          <a:p>
            <a:pPr marL="0" indent="0" algn="just">
              <a:buNone/>
            </a:pPr>
            <a:endParaRPr lang="it-IT" sz="3200" dirty="0">
              <a:solidFill>
                <a:schemeClr val="accent1">
                  <a:lumMod val="50000"/>
                </a:schemeClr>
              </a:solidFill>
              <a:latin typeface="Times New Roman" pitchFamily="18" charset="0"/>
              <a:ea typeface="Impact" charset="0"/>
              <a:cs typeface="Times New Roman" pitchFamily="18" charset="0"/>
            </a:endParaRPr>
          </a:p>
          <a:p>
            <a:pPr marL="0" indent="0" algn="just">
              <a:buNone/>
            </a:pPr>
            <a:r>
              <a:rPr lang="it-IT" sz="3200" dirty="0">
                <a:solidFill>
                  <a:schemeClr val="accent1">
                    <a:lumMod val="50000"/>
                  </a:schemeClr>
                </a:solidFill>
                <a:latin typeface="Times New Roman" pitchFamily="18" charset="0"/>
                <a:ea typeface="Impact" charset="0"/>
                <a:cs typeface="Times New Roman" pitchFamily="18" charset="0"/>
              </a:rPr>
              <a:t> </a:t>
            </a:r>
          </a:p>
          <a:p>
            <a:pPr marL="0" indent="0" algn="just">
              <a:buNone/>
            </a:pPr>
            <a:endParaRPr lang="it-IT" sz="4000" dirty="0">
              <a:solidFill>
                <a:schemeClr val="accent1">
                  <a:lumMod val="50000"/>
                </a:schemeClr>
              </a:solidFill>
              <a:latin typeface="Times New Roman" pitchFamily="18" charset="0"/>
              <a:ea typeface="Impact" charset="0"/>
              <a:cs typeface="Times New Roman" pitchFamily="18" charset="0"/>
            </a:endParaRPr>
          </a:p>
          <a:p>
            <a:pPr marL="742950" indent="-742950" algn="just">
              <a:buFont typeface="+mj-lt"/>
              <a:buAutoNum type="alphaLcParenR"/>
            </a:pPr>
            <a:endParaRPr lang="it-IT" sz="4000" b="1" dirty="0">
              <a:solidFill>
                <a:schemeClr val="accent1">
                  <a:lumMod val="50000"/>
                </a:schemeClr>
              </a:solidFill>
              <a:latin typeface="Times New Roman" pitchFamily="18" charset="0"/>
              <a:ea typeface="Impact" charset="0"/>
              <a:cs typeface="Times New Roman" pitchFamily="18" charset="0"/>
            </a:endParaRPr>
          </a:p>
          <a:p>
            <a:pPr algn="just"/>
            <a:endParaRPr lang="it-IT" sz="4000" dirty="0">
              <a:solidFill>
                <a:schemeClr val="accent1">
                  <a:lumMod val="50000"/>
                </a:schemeClr>
              </a:solidFill>
              <a:latin typeface="Times New Roman" pitchFamily="18" charset="0"/>
              <a:ea typeface="Impact" charset="0"/>
              <a:cs typeface="Times New Roman" pitchFamily="18" charset="0"/>
            </a:endParaRPr>
          </a:p>
          <a:p>
            <a:pPr marL="0" indent="0" algn="just">
              <a:buNone/>
            </a:pPr>
            <a:endParaRPr lang="it-IT" sz="4000" dirty="0">
              <a:solidFill>
                <a:schemeClr val="accent1">
                  <a:lumMod val="50000"/>
                </a:schemeClr>
              </a:solidFill>
              <a:latin typeface="Times New Roman" pitchFamily="18" charset="0"/>
              <a:ea typeface="Impact" charset="0"/>
              <a:cs typeface="Times New Roman" pitchFamily="18" charset="0"/>
            </a:endParaRPr>
          </a:p>
        </p:txBody>
      </p:sp>
    </p:spTree>
    <p:extLst>
      <p:ext uri="{BB962C8B-B14F-4D97-AF65-F5344CB8AC3E}">
        <p14:creationId xmlns:p14="http://schemas.microsoft.com/office/powerpoint/2010/main" val="74498475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82888" y="1961456"/>
            <a:ext cx="20738304" cy="2088232"/>
          </a:xfrm>
        </p:spPr>
        <p:txBody>
          <a:bodyPr>
            <a:normAutofit fontScale="90000"/>
          </a:bodyPr>
          <a:lstStyle/>
          <a:p>
            <a:pPr lvl="0">
              <a:lnSpc>
                <a:spcPct val="150000"/>
              </a:lnSpc>
            </a:pPr>
            <a:r>
              <a:rPr lang="it-IT" sz="7200" b="1" dirty="0">
                <a:solidFill>
                  <a:schemeClr val="accent1">
                    <a:lumMod val="50000"/>
                  </a:schemeClr>
                </a:solidFill>
                <a:latin typeface="Times New Roman" pitchFamily="18" charset="0"/>
                <a:ea typeface="Impact" charset="0"/>
                <a:cs typeface="Times New Roman" pitchFamily="18" charset="0"/>
              </a:rPr>
              <a:t>PRA 2.0 – Fase di Avvio (6) </a:t>
            </a:r>
            <a:br>
              <a:rPr lang="it-IT" sz="7200" b="1" dirty="0">
                <a:solidFill>
                  <a:schemeClr val="accent1">
                    <a:lumMod val="50000"/>
                  </a:schemeClr>
                </a:solidFill>
                <a:latin typeface="Times New Roman" pitchFamily="18" charset="0"/>
                <a:ea typeface="Impact" charset="0"/>
                <a:cs typeface="Times New Roman" pitchFamily="18" charset="0"/>
              </a:rPr>
            </a:br>
            <a:r>
              <a:rPr lang="it-IT" sz="4400" b="1" dirty="0">
                <a:solidFill>
                  <a:schemeClr val="accent1">
                    <a:lumMod val="50000"/>
                  </a:schemeClr>
                </a:solidFill>
                <a:latin typeface="Times New Roman" pitchFamily="18" charset="0"/>
                <a:ea typeface="Impact" charset="0"/>
                <a:cs typeface="Times New Roman" pitchFamily="18" charset="0"/>
              </a:rPr>
              <a:t>Interventi 6.3 Interventi sulle funzioni trasversali e gli strumenti comuni</a:t>
            </a:r>
          </a:p>
        </p:txBody>
      </p:sp>
      <p:sp>
        <p:nvSpPr>
          <p:cNvPr id="3" name="Segnaposto testo 2"/>
          <p:cNvSpPr>
            <a:spLocks noGrp="1"/>
          </p:cNvSpPr>
          <p:nvPr>
            <p:ph type="body" idx="1"/>
          </p:nvPr>
        </p:nvSpPr>
        <p:spPr>
          <a:xfrm>
            <a:off x="911424" y="4337720"/>
            <a:ext cx="22657840" cy="10441160"/>
          </a:xfrm>
        </p:spPr>
        <p:txBody>
          <a:bodyPr>
            <a:noAutofit/>
          </a:bodyPr>
          <a:lstStyle/>
          <a:p>
            <a:pPr marL="0" lvl="0" indent="0" algn="just">
              <a:buNone/>
            </a:pPr>
            <a:r>
              <a:rPr lang="it-IT" sz="3200" b="1" dirty="0">
                <a:solidFill>
                  <a:schemeClr val="accent1">
                    <a:lumMod val="50000"/>
                  </a:schemeClr>
                </a:solidFill>
                <a:latin typeface="Times New Roman" pitchFamily="18" charset="0"/>
                <a:ea typeface="Impact" charset="0"/>
                <a:cs typeface="Times New Roman" pitchFamily="18" charset="0"/>
              </a:rPr>
              <a:t>a) </a:t>
            </a:r>
            <a:r>
              <a:rPr lang="it-IT" sz="3600" b="1" dirty="0">
                <a:solidFill>
                  <a:schemeClr val="accent1">
                    <a:lumMod val="50000"/>
                  </a:schemeClr>
                </a:solidFill>
                <a:latin typeface="Times New Roman" pitchFamily="18" charset="0"/>
                <a:ea typeface="Impact" charset="0"/>
                <a:cs typeface="Times New Roman" pitchFamily="18" charset="0"/>
              </a:rPr>
              <a:t>Attivazione/Implementazione di piani annuali di attuazione </a:t>
            </a:r>
          </a:p>
          <a:p>
            <a:pPr marL="0" lvl="0" indent="0" algn="just">
              <a:buNone/>
            </a:pPr>
            <a:r>
              <a:rPr lang="it-IT" sz="3600" b="1" dirty="0">
                <a:solidFill>
                  <a:schemeClr val="accent1">
                    <a:lumMod val="50000"/>
                  </a:schemeClr>
                </a:solidFill>
                <a:latin typeface="Times New Roman" pitchFamily="18" charset="0"/>
                <a:ea typeface="Impact" charset="0"/>
                <a:cs typeface="Times New Roman" pitchFamily="18" charset="0"/>
              </a:rPr>
              <a:t>Attività 1) Adozione permanente Action Plan accelerazione spesa FESR ed estensione al FSE/centralizzazione flussi finanziari </a:t>
            </a:r>
          </a:p>
          <a:p>
            <a:pPr algn="just"/>
            <a:r>
              <a:rPr lang="it-IT" sz="2800" dirty="0">
                <a:solidFill>
                  <a:schemeClr val="accent1">
                    <a:lumMod val="50000"/>
                  </a:schemeClr>
                </a:solidFill>
                <a:latin typeface="Times New Roman" pitchFamily="18" charset="0"/>
                <a:ea typeface="Impact" charset="0"/>
                <a:cs typeface="Times New Roman" pitchFamily="18" charset="0"/>
              </a:rPr>
              <a:t>D.G.R. 94 del 04/02/2019 la Giunta Regionale ha stabilito di continuare con l’applicazione dello strumento Action plan per l’accelerazione della spesa 2019-2023 del POR FESR 2014-2020, prevedendo l’articolazione delle seguenti fasi:</a:t>
            </a:r>
          </a:p>
          <a:p>
            <a:pPr lvl="1" algn="just"/>
            <a:r>
              <a:rPr lang="it-IT" sz="2800" dirty="0">
                <a:solidFill>
                  <a:schemeClr val="accent1">
                    <a:lumMod val="50000"/>
                  </a:schemeClr>
                </a:solidFill>
                <a:latin typeface="Times New Roman" pitchFamily="18" charset="0"/>
                <a:ea typeface="Impact" charset="0"/>
                <a:cs typeface="Times New Roman" pitchFamily="18" charset="0"/>
              </a:rPr>
              <a:t>determinazione dei cronoprogrammi a livello di singola azione;</a:t>
            </a:r>
          </a:p>
          <a:p>
            <a:pPr lvl="1" algn="just"/>
            <a:r>
              <a:rPr lang="it-IT" sz="2800" dirty="0">
                <a:solidFill>
                  <a:schemeClr val="accent1">
                    <a:lumMod val="50000"/>
                  </a:schemeClr>
                </a:solidFill>
                <a:latin typeface="Times New Roman" pitchFamily="18" charset="0"/>
                <a:ea typeface="Impact" charset="0"/>
                <a:cs typeface="Times New Roman" pitchFamily="18" charset="0"/>
              </a:rPr>
              <a:t>monitoraggio del rispetto dei cronoprogrammi;</a:t>
            </a:r>
          </a:p>
          <a:p>
            <a:pPr lvl="1" algn="just"/>
            <a:r>
              <a:rPr lang="it-IT" sz="2800" dirty="0">
                <a:solidFill>
                  <a:schemeClr val="accent1">
                    <a:lumMod val="50000"/>
                  </a:schemeClr>
                </a:solidFill>
                <a:latin typeface="Times New Roman" pitchFamily="18" charset="0"/>
                <a:ea typeface="Impact" charset="0"/>
                <a:cs typeface="Times New Roman" pitchFamily="18" charset="0"/>
              </a:rPr>
              <a:t>eventuali azioni correttive (periodico), che consistono in una variazione (in aumento o in diminuzione) delle risorse programmate e stanziate nel bilancio regionale per la singola Azione, con l’obiettivo di adeguarne la dotazione all’effettivo fabbisogno;</a:t>
            </a:r>
          </a:p>
          <a:p>
            <a:pPr lvl="1" algn="just"/>
            <a:r>
              <a:rPr lang="it-IT" sz="2800" dirty="0">
                <a:solidFill>
                  <a:schemeClr val="accent1">
                    <a:lumMod val="50000"/>
                  </a:schemeClr>
                </a:solidFill>
                <a:latin typeface="Times New Roman" pitchFamily="18" charset="0"/>
                <a:ea typeface="Impact" charset="0"/>
                <a:cs typeface="Times New Roman" pitchFamily="18" charset="0"/>
              </a:rPr>
              <a:t>eventuali proposte di riprogrammazione del POR da sottoporre al Comitato di Sorveglianza del Programma.</a:t>
            </a:r>
          </a:p>
          <a:p>
            <a:pPr algn="just">
              <a:buFont typeface="Arial" panose="020B0604020202020204" pitchFamily="34" charset="0"/>
              <a:buChar char="•"/>
            </a:pPr>
            <a:r>
              <a:rPr lang="it-IT" sz="2800" dirty="0">
                <a:solidFill>
                  <a:schemeClr val="accent1">
                    <a:lumMod val="50000"/>
                  </a:schemeClr>
                </a:solidFill>
                <a:latin typeface="Times New Roman" pitchFamily="18" charset="0"/>
                <a:ea typeface="Impact" charset="0"/>
                <a:cs typeface="Times New Roman" pitchFamily="18" charset="0"/>
              </a:rPr>
              <a:t>Risultati positivi – raggiungimento premio di performance: ha permesso di procedere nello svolgimento delle attività attraverso definizione di cronoprogrammi con verifiche semestrali. </a:t>
            </a:r>
          </a:p>
          <a:p>
            <a:pPr algn="just">
              <a:buFont typeface="Arial" panose="020B0604020202020204" pitchFamily="34" charset="0"/>
              <a:buChar char="•"/>
            </a:pPr>
            <a:r>
              <a:rPr lang="it-IT" sz="2800" dirty="0">
                <a:solidFill>
                  <a:schemeClr val="accent1">
                    <a:lumMod val="50000"/>
                  </a:schemeClr>
                </a:solidFill>
                <a:latin typeface="Times New Roman" pitchFamily="18" charset="0"/>
                <a:ea typeface="Impact" charset="0"/>
                <a:cs typeface="Times New Roman" pitchFamily="18" charset="0"/>
              </a:rPr>
              <a:t>Attività programmate: giornata di formazione (laboratorio) con partecipazione dei </a:t>
            </a:r>
            <a:r>
              <a:rPr lang="it-IT" sz="2800" dirty="0" err="1">
                <a:solidFill>
                  <a:schemeClr val="accent1">
                    <a:lumMod val="50000"/>
                  </a:schemeClr>
                </a:solidFill>
                <a:latin typeface="Times New Roman" pitchFamily="18" charset="0"/>
                <a:ea typeface="Impact" charset="0"/>
                <a:cs typeface="Times New Roman" pitchFamily="18" charset="0"/>
              </a:rPr>
              <a:t>RdA</a:t>
            </a:r>
            <a:r>
              <a:rPr lang="it-IT" sz="2800" dirty="0">
                <a:solidFill>
                  <a:schemeClr val="accent1">
                    <a:lumMod val="50000"/>
                  </a:schemeClr>
                </a:solidFill>
                <a:latin typeface="Times New Roman" pitchFamily="18" charset="0"/>
                <a:ea typeface="Impact" charset="0"/>
                <a:cs typeface="Times New Roman" pitchFamily="18" charset="0"/>
              </a:rPr>
              <a:t> del FESR per condividere e proporre ai referenti del FSE il metodo. </a:t>
            </a:r>
          </a:p>
          <a:p>
            <a:pPr marL="0" lvl="0" indent="0" algn="just">
              <a:buNone/>
            </a:pPr>
            <a:endParaRPr lang="it-IT" sz="2800" dirty="0">
              <a:solidFill>
                <a:schemeClr val="accent1">
                  <a:lumMod val="50000"/>
                </a:schemeClr>
              </a:solidFill>
              <a:latin typeface="Times New Roman" pitchFamily="18" charset="0"/>
              <a:ea typeface="Impact" charset="0"/>
              <a:cs typeface="Times New Roman" pitchFamily="18" charset="0"/>
            </a:endParaRPr>
          </a:p>
          <a:p>
            <a:pPr marL="0" indent="0" algn="just">
              <a:buNone/>
            </a:pPr>
            <a:endParaRPr lang="it-IT" sz="5400" dirty="0"/>
          </a:p>
          <a:p>
            <a:pPr marL="914400" lvl="0" indent="-914400" algn="just">
              <a:buFont typeface="+mj-lt"/>
              <a:buAutoNum type="alphaLcParenR" startAt="2"/>
            </a:pPr>
            <a:endParaRPr lang="it-IT" sz="5000" dirty="0">
              <a:solidFill>
                <a:schemeClr val="accent1">
                  <a:lumMod val="50000"/>
                </a:schemeClr>
              </a:solidFill>
              <a:latin typeface="Times New Roman" pitchFamily="18" charset="0"/>
              <a:ea typeface="Impact" charset="0"/>
              <a:cs typeface="Times New Roman" pitchFamily="18" charset="0"/>
            </a:endParaRPr>
          </a:p>
          <a:p>
            <a:pPr marL="914400" indent="-914400" algn="just">
              <a:buFont typeface="+mj-lt"/>
              <a:buAutoNum type="alphaLcParenR" startAt="2"/>
            </a:pPr>
            <a:endParaRPr lang="it-IT" sz="3800" dirty="0">
              <a:solidFill>
                <a:schemeClr val="accent1">
                  <a:lumMod val="50000"/>
                </a:schemeClr>
              </a:solidFill>
              <a:latin typeface="Times New Roman" pitchFamily="18" charset="0"/>
              <a:ea typeface="Impact" charset="0"/>
              <a:cs typeface="Times New Roman" pitchFamily="18" charset="0"/>
            </a:endParaRPr>
          </a:p>
          <a:p>
            <a:pPr marL="0" indent="0" algn="just">
              <a:buNone/>
            </a:pPr>
            <a:r>
              <a:rPr lang="it-IT" sz="4000" b="1" dirty="0"/>
              <a:t> </a:t>
            </a:r>
            <a:endParaRPr lang="it-IT" sz="4000" dirty="0"/>
          </a:p>
          <a:p>
            <a:pPr marL="0" indent="0" algn="just">
              <a:buNone/>
            </a:pPr>
            <a:endParaRPr lang="it-IT" sz="4000" dirty="0">
              <a:solidFill>
                <a:schemeClr val="accent1">
                  <a:lumMod val="50000"/>
                </a:schemeClr>
              </a:solidFill>
              <a:latin typeface="Times New Roman" pitchFamily="18" charset="0"/>
              <a:ea typeface="Impact" charset="0"/>
              <a:cs typeface="Times New Roman" pitchFamily="18" charset="0"/>
            </a:endParaRPr>
          </a:p>
          <a:p>
            <a:pPr marL="742950" indent="-742950" algn="just">
              <a:buFont typeface="+mj-lt"/>
              <a:buAutoNum type="alphaLcParenR"/>
            </a:pPr>
            <a:endParaRPr lang="it-IT" sz="4000" b="1" dirty="0">
              <a:solidFill>
                <a:schemeClr val="accent1">
                  <a:lumMod val="50000"/>
                </a:schemeClr>
              </a:solidFill>
              <a:latin typeface="Times New Roman" pitchFamily="18" charset="0"/>
              <a:ea typeface="Impact" charset="0"/>
              <a:cs typeface="Times New Roman" pitchFamily="18" charset="0"/>
            </a:endParaRPr>
          </a:p>
          <a:p>
            <a:pPr algn="just"/>
            <a:endParaRPr lang="it-IT" sz="4000" dirty="0">
              <a:solidFill>
                <a:schemeClr val="accent1">
                  <a:lumMod val="50000"/>
                </a:schemeClr>
              </a:solidFill>
              <a:latin typeface="Times New Roman" pitchFamily="18" charset="0"/>
              <a:ea typeface="Impact" charset="0"/>
              <a:cs typeface="Times New Roman" pitchFamily="18" charset="0"/>
            </a:endParaRPr>
          </a:p>
          <a:p>
            <a:pPr marL="0" indent="0" algn="just">
              <a:buNone/>
            </a:pPr>
            <a:endParaRPr lang="it-IT" sz="4000" dirty="0">
              <a:solidFill>
                <a:schemeClr val="accent1">
                  <a:lumMod val="50000"/>
                </a:schemeClr>
              </a:solidFill>
              <a:latin typeface="Times New Roman" pitchFamily="18" charset="0"/>
              <a:ea typeface="Impact" charset="0"/>
              <a:cs typeface="Times New Roman" pitchFamily="18" charset="0"/>
            </a:endParaRPr>
          </a:p>
        </p:txBody>
      </p:sp>
    </p:spTree>
    <p:extLst>
      <p:ext uri="{BB962C8B-B14F-4D97-AF65-F5344CB8AC3E}">
        <p14:creationId xmlns:p14="http://schemas.microsoft.com/office/powerpoint/2010/main" val="10239818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374232" y="2321496"/>
            <a:ext cx="20738304" cy="2088232"/>
          </a:xfrm>
        </p:spPr>
        <p:txBody>
          <a:bodyPr>
            <a:normAutofit fontScale="90000"/>
          </a:bodyPr>
          <a:lstStyle/>
          <a:p>
            <a:pPr lvl="0">
              <a:lnSpc>
                <a:spcPct val="150000"/>
              </a:lnSpc>
            </a:pPr>
            <a:r>
              <a:rPr lang="it-IT" sz="7200" b="1" dirty="0">
                <a:solidFill>
                  <a:schemeClr val="accent1">
                    <a:lumMod val="50000"/>
                  </a:schemeClr>
                </a:solidFill>
                <a:latin typeface="Times New Roman" pitchFamily="18" charset="0"/>
                <a:ea typeface="Impact" charset="0"/>
                <a:cs typeface="Times New Roman" pitchFamily="18" charset="0"/>
              </a:rPr>
              <a:t>PRA 2.0 – Fase di Avvio (7)</a:t>
            </a:r>
            <a:br>
              <a:rPr lang="it-IT" sz="7200" b="1" dirty="0">
                <a:solidFill>
                  <a:schemeClr val="accent1">
                    <a:lumMod val="50000"/>
                  </a:schemeClr>
                </a:solidFill>
                <a:latin typeface="Times New Roman" pitchFamily="18" charset="0"/>
                <a:ea typeface="Impact" charset="0"/>
                <a:cs typeface="Times New Roman" pitchFamily="18" charset="0"/>
              </a:rPr>
            </a:br>
            <a:r>
              <a:rPr lang="it-IT" sz="4900" b="1" dirty="0">
                <a:solidFill>
                  <a:schemeClr val="accent1">
                    <a:lumMod val="50000"/>
                  </a:schemeClr>
                </a:solidFill>
                <a:latin typeface="Times New Roman" pitchFamily="18" charset="0"/>
                <a:ea typeface="Impact" charset="0"/>
                <a:cs typeface="Times New Roman" pitchFamily="18" charset="0"/>
              </a:rPr>
              <a:t>Interventi 6.3 Interventi sulle funzioni trasversali e gli strumenti comuni</a:t>
            </a:r>
          </a:p>
        </p:txBody>
      </p:sp>
      <p:sp>
        <p:nvSpPr>
          <p:cNvPr id="3" name="Segnaposto testo 2"/>
          <p:cNvSpPr>
            <a:spLocks noGrp="1"/>
          </p:cNvSpPr>
          <p:nvPr>
            <p:ph type="body" idx="1"/>
          </p:nvPr>
        </p:nvSpPr>
        <p:spPr>
          <a:xfrm>
            <a:off x="1137373" y="4985792"/>
            <a:ext cx="22431891" cy="6192688"/>
          </a:xfrm>
        </p:spPr>
        <p:txBody>
          <a:bodyPr>
            <a:noAutofit/>
          </a:bodyPr>
          <a:lstStyle/>
          <a:p>
            <a:pPr marL="742950" lvl="0" indent="-742950">
              <a:buFont typeface="+mj-lt"/>
              <a:buAutoNum type="alphaLcParenR" startAt="2"/>
            </a:pPr>
            <a:r>
              <a:rPr lang="it-IT" sz="3600" b="1" dirty="0">
                <a:solidFill>
                  <a:schemeClr val="accent1">
                    <a:lumMod val="50000"/>
                  </a:schemeClr>
                </a:solidFill>
                <a:latin typeface="Times New Roman" pitchFamily="18" charset="0"/>
                <a:ea typeface="Impact" charset="0"/>
                <a:cs typeface="Times New Roman" pitchFamily="18" charset="0"/>
              </a:rPr>
              <a:t>Realizzazione/rafforzamento di attività di tutoring a favore dei beneficiari compreso tematiche amministrativo – contabili</a:t>
            </a:r>
          </a:p>
          <a:p>
            <a:pPr marL="0" indent="0">
              <a:buNone/>
            </a:pPr>
            <a:r>
              <a:rPr lang="it-IT" sz="3600" b="1" dirty="0">
                <a:solidFill>
                  <a:schemeClr val="accent1">
                    <a:lumMod val="50000"/>
                  </a:schemeClr>
                </a:solidFill>
                <a:latin typeface="Times New Roman" pitchFamily="18" charset="0"/>
                <a:ea typeface="Impact" charset="0"/>
                <a:cs typeface="Times New Roman" pitchFamily="18" charset="0"/>
              </a:rPr>
              <a:t>Attività 1) Task force per i Comuni beneficiari</a:t>
            </a:r>
          </a:p>
          <a:p>
            <a:pPr algn="just"/>
            <a:r>
              <a:rPr lang="it-IT" sz="2800" dirty="0">
                <a:solidFill>
                  <a:schemeClr val="accent1">
                    <a:lumMod val="50000"/>
                  </a:schemeClr>
                </a:solidFill>
                <a:latin typeface="Times New Roman" pitchFamily="18" charset="0"/>
                <a:ea typeface="Impact" charset="0"/>
                <a:cs typeface="Times New Roman" pitchFamily="18" charset="0"/>
              </a:rPr>
              <a:t>Attività formativa  pressoché conclusa sia presso il Consorzio SUAP che in loco (es. in Valnerina) con la funzione di accompagnare il processo di gestione associata delle funzioni; in programma altre attività formative.</a:t>
            </a:r>
          </a:p>
          <a:p>
            <a:pPr algn="just"/>
            <a:r>
              <a:rPr lang="it-IT" sz="2800" dirty="0">
                <a:solidFill>
                  <a:schemeClr val="accent1">
                    <a:lumMod val="50000"/>
                  </a:schemeClr>
                </a:solidFill>
                <a:latin typeface="Times New Roman" pitchFamily="18" charset="0"/>
                <a:ea typeface="Impact" charset="0"/>
                <a:cs typeface="Times New Roman" pitchFamily="18" charset="0"/>
              </a:rPr>
              <a:t>Implementazione gestione associata: D.D. n. 11039 del 24.10.2018 avviso pubblico in regime di concessione ex art. 12 L. 241/90 per l’erogazione di contributi ai Comuni associati in Unione o attraverso convenzione ai sensi del D.L. n. 78/2010, art. 14 per progetti di creazione o rafforzamento di servizi fondamentali di cui al D.L. 95/2012, art. 19, lett.a ) convertito il L. 135/2012 e s.m.i. L’avviso prevede due linee di intervento: 1. Animazione e capacitazione delle amministrazioni locali verso la gestione associata di funzioni e di servizi fondamentali; 2. Creazione e rafforzamento di uffici unici per la gestione, in forma associata, di funzioni e servizi fondamentali. Scadenza avviso il 07.06.2019. </a:t>
            </a:r>
          </a:p>
          <a:p>
            <a:pPr algn="just"/>
            <a:r>
              <a:rPr lang="it-IT" sz="2800" dirty="0">
                <a:solidFill>
                  <a:schemeClr val="accent1">
                    <a:lumMod val="50000"/>
                  </a:schemeClr>
                </a:solidFill>
                <a:latin typeface="Times New Roman" pitchFamily="18" charset="0"/>
                <a:ea typeface="Impact" charset="0"/>
                <a:cs typeface="Times New Roman" pitchFamily="18" charset="0"/>
              </a:rPr>
              <a:t>L’attività procede più speditamente per una maggiore conoscenza/consapevolezza degli strumenti;</a:t>
            </a:r>
          </a:p>
          <a:p>
            <a:pPr algn="just"/>
            <a:r>
              <a:rPr lang="it-IT" sz="2800" dirty="0">
                <a:solidFill>
                  <a:schemeClr val="accent1">
                    <a:lumMod val="50000"/>
                  </a:schemeClr>
                </a:solidFill>
                <a:latin typeface="Times New Roman" pitchFamily="18" charset="0"/>
                <a:ea typeface="Impact" charset="0"/>
                <a:cs typeface="Times New Roman" pitchFamily="18" charset="0"/>
              </a:rPr>
              <a:t>Criticità: derivante dall’accorpamento di aree vaste (anche con 20 Comuni) che limitano lo svolgimento di funzioni di carattere secondario (servizi) rendendo vana la finalità degli interventi nella loro interezza. </a:t>
            </a:r>
          </a:p>
          <a:p>
            <a:pPr marL="0" indent="0" algn="just">
              <a:buNone/>
            </a:pPr>
            <a:endParaRPr lang="it-IT" sz="2400" dirty="0">
              <a:solidFill>
                <a:schemeClr val="accent1">
                  <a:lumMod val="50000"/>
                </a:schemeClr>
              </a:solidFill>
              <a:latin typeface="Times New Roman" pitchFamily="18" charset="0"/>
              <a:ea typeface="Impact" charset="0"/>
              <a:cs typeface="Times New Roman" pitchFamily="18" charset="0"/>
            </a:endParaRPr>
          </a:p>
          <a:p>
            <a:pPr marL="742950" indent="-742950" algn="just">
              <a:buFont typeface="+mj-lt"/>
              <a:buAutoNum type="alphaLcParenR"/>
            </a:pPr>
            <a:endParaRPr lang="it-IT" sz="4000" b="1" dirty="0">
              <a:solidFill>
                <a:schemeClr val="accent1">
                  <a:lumMod val="50000"/>
                </a:schemeClr>
              </a:solidFill>
              <a:latin typeface="Times New Roman" pitchFamily="18" charset="0"/>
              <a:ea typeface="Impact" charset="0"/>
              <a:cs typeface="Times New Roman" pitchFamily="18" charset="0"/>
            </a:endParaRPr>
          </a:p>
          <a:p>
            <a:pPr marL="0" indent="0" algn="just">
              <a:buNone/>
            </a:pPr>
            <a:endParaRPr lang="it-IT" sz="4000" dirty="0">
              <a:solidFill>
                <a:schemeClr val="accent1">
                  <a:lumMod val="50000"/>
                </a:schemeClr>
              </a:solidFill>
              <a:latin typeface="Times New Roman" pitchFamily="18" charset="0"/>
              <a:ea typeface="Impact" charset="0"/>
              <a:cs typeface="Times New Roman" pitchFamily="18" charset="0"/>
            </a:endParaRPr>
          </a:p>
        </p:txBody>
      </p:sp>
    </p:spTree>
    <p:extLst>
      <p:ext uri="{BB962C8B-B14F-4D97-AF65-F5344CB8AC3E}">
        <p14:creationId xmlns:p14="http://schemas.microsoft.com/office/powerpoint/2010/main" val="193600129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82888" y="1949205"/>
            <a:ext cx="20738304" cy="2088232"/>
          </a:xfrm>
        </p:spPr>
        <p:txBody>
          <a:bodyPr>
            <a:normAutofit/>
          </a:bodyPr>
          <a:lstStyle/>
          <a:p>
            <a:pPr lvl="0"/>
            <a:r>
              <a:rPr lang="it-IT" sz="6500" b="1" dirty="0">
                <a:solidFill>
                  <a:schemeClr val="accent1">
                    <a:lumMod val="50000"/>
                  </a:schemeClr>
                </a:solidFill>
                <a:latin typeface="Times New Roman" pitchFamily="18" charset="0"/>
                <a:ea typeface="Impact" charset="0"/>
                <a:cs typeface="Times New Roman" pitchFamily="18" charset="0"/>
              </a:rPr>
              <a:t>PRA 2.0 – Fase di Avvio (8)</a:t>
            </a:r>
            <a:br>
              <a:rPr lang="it-IT" sz="6500" b="1" dirty="0">
                <a:solidFill>
                  <a:schemeClr val="accent1">
                    <a:lumMod val="50000"/>
                  </a:schemeClr>
                </a:solidFill>
                <a:latin typeface="Times New Roman" pitchFamily="18" charset="0"/>
                <a:ea typeface="Impact" charset="0"/>
                <a:cs typeface="Times New Roman" pitchFamily="18" charset="0"/>
              </a:rPr>
            </a:br>
            <a:r>
              <a:rPr lang="it-IT" sz="4000" b="1" dirty="0">
                <a:solidFill>
                  <a:schemeClr val="accent1">
                    <a:lumMod val="50000"/>
                  </a:schemeClr>
                </a:solidFill>
                <a:latin typeface="Times New Roman" pitchFamily="18" charset="0"/>
                <a:ea typeface="Impact" charset="0"/>
                <a:cs typeface="Times New Roman" pitchFamily="18" charset="0"/>
              </a:rPr>
              <a:t>Interventi 6.3 Interventi sulle funzioni trasversali e gli strumenti comuni</a:t>
            </a:r>
          </a:p>
        </p:txBody>
      </p:sp>
      <p:sp>
        <p:nvSpPr>
          <p:cNvPr id="3" name="Segnaposto testo 2"/>
          <p:cNvSpPr>
            <a:spLocks noGrp="1"/>
          </p:cNvSpPr>
          <p:nvPr>
            <p:ph type="body" idx="1"/>
          </p:nvPr>
        </p:nvSpPr>
        <p:spPr>
          <a:xfrm>
            <a:off x="1210780" y="4049688"/>
            <a:ext cx="22214468" cy="10585176"/>
          </a:xfrm>
        </p:spPr>
        <p:txBody>
          <a:bodyPr>
            <a:noAutofit/>
          </a:bodyPr>
          <a:lstStyle/>
          <a:p>
            <a:pPr marL="914400" lvl="0" indent="-914400" algn="just">
              <a:buFont typeface="+mj-lt"/>
              <a:buAutoNum type="alphaLcParenR" startAt="3"/>
            </a:pPr>
            <a:r>
              <a:rPr lang="it-IT" sz="3600" b="1" dirty="0">
                <a:solidFill>
                  <a:schemeClr val="accent1">
                    <a:lumMod val="50000"/>
                  </a:schemeClr>
                </a:solidFill>
                <a:latin typeface="Times New Roman" pitchFamily="18" charset="0"/>
                <a:ea typeface="Impact" charset="0"/>
                <a:cs typeface="Times New Roman" pitchFamily="18" charset="0"/>
              </a:rPr>
              <a:t>Realizzazione/rafforzamento di attività di affiancamento a favore dei Organismi Intermedi</a:t>
            </a:r>
          </a:p>
          <a:p>
            <a:pPr marL="0" indent="0" algn="just">
              <a:buNone/>
            </a:pPr>
            <a:r>
              <a:rPr lang="it-IT" sz="3600" b="1" dirty="0">
                <a:solidFill>
                  <a:schemeClr val="accent1">
                    <a:lumMod val="50000"/>
                  </a:schemeClr>
                </a:solidFill>
                <a:latin typeface="Times New Roman" pitchFamily="18" charset="0"/>
                <a:ea typeface="Impact" charset="0"/>
                <a:cs typeface="Times New Roman" pitchFamily="18" charset="0"/>
              </a:rPr>
              <a:t>Attività 1) Gruppi di lavoro /Task force per O.I. </a:t>
            </a:r>
          </a:p>
          <a:p>
            <a:pPr algn="just">
              <a:buFont typeface="Wingdings" panose="05000000000000000000" pitchFamily="2" charset="2"/>
              <a:buChar char="ü"/>
            </a:pPr>
            <a:r>
              <a:rPr lang="it-IT" sz="2800" dirty="0">
                <a:solidFill>
                  <a:schemeClr val="accent1">
                    <a:lumMod val="50000"/>
                  </a:schemeClr>
                </a:solidFill>
                <a:latin typeface="Times New Roman" pitchFamily="18" charset="0"/>
                <a:ea typeface="Impact" charset="0"/>
                <a:cs typeface="Times New Roman" pitchFamily="18" charset="0"/>
              </a:rPr>
              <a:t>Le azioni intraprese in materia di Agenda Urbana (aree urbane di Perugia, Terni, Foligno, Spoleto e Città di Castello) sono proseguite nel 2018 e 2019 con la finalità di raggiungimento dei target di spesa – compimento interventi efficientamento energetico. </a:t>
            </a:r>
          </a:p>
          <a:p>
            <a:pPr algn="just">
              <a:buFont typeface="Wingdings" panose="05000000000000000000" pitchFamily="2" charset="2"/>
              <a:buChar char="ü"/>
            </a:pPr>
            <a:r>
              <a:rPr lang="it-IT" sz="2800" dirty="0">
                <a:solidFill>
                  <a:schemeClr val="accent1">
                    <a:lumMod val="50000"/>
                  </a:schemeClr>
                </a:solidFill>
                <a:latin typeface="Times New Roman" pitchFamily="18" charset="0"/>
                <a:ea typeface="Impact" charset="0"/>
                <a:cs typeface="Times New Roman" pitchFamily="18" charset="0"/>
              </a:rPr>
              <a:t>Attivati Laboratori formativi di Capacità Istituzionale dei Comuni coinvolti su tematiche dei Servizi digitali per i cittadini, del governo della mobilità in ottica di sostenibilità, della mitigazione dell’impatto delle città sulle cause del cambiamento climatico, delle forme innovative di valorizzazione degli attrattori culturali, della qualità sociale nelle aree urbane. </a:t>
            </a:r>
          </a:p>
          <a:p>
            <a:pPr lvl="1" algn="just">
              <a:buFont typeface="Wingdings" pitchFamily="2" charset="2"/>
              <a:buChar char="§"/>
            </a:pPr>
            <a:r>
              <a:rPr lang="it-IT" sz="2800" b="1" dirty="0">
                <a:solidFill>
                  <a:schemeClr val="accent1">
                    <a:lumMod val="50000"/>
                  </a:schemeClr>
                </a:solidFill>
                <a:latin typeface="Times New Roman" pitchFamily="18" charset="0"/>
                <a:ea typeface="Impact" charset="0"/>
                <a:cs typeface="Times New Roman" pitchFamily="18" charset="0"/>
              </a:rPr>
              <a:t>Lab. Agenda digitale </a:t>
            </a:r>
            <a:r>
              <a:rPr lang="it-IT" sz="2800" dirty="0">
                <a:solidFill>
                  <a:schemeClr val="accent1">
                    <a:lumMod val="50000"/>
                  </a:schemeClr>
                </a:solidFill>
                <a:latin typeface="Times New Roman" pitchFamily="18" charset="0"/>
                <a:ea typeface="Impact" charset="0"/>
                <a:cs typeface="Times New Roman" pitchFamily="18" charset="0"/>
              </a:rPr>
              <a:t>progetto comune che dovrà essere gestito dai 5 comuni insieme con un forte coordinamento regionale, con l’idea di fare squadra per poter elaborare una piattaforma condivisa sulla quale appoggiare tutti i servizi; </a:t>
            </a:r>
          </a:p>
          <a:p>
            <a:pPr lvl="1" algn="just">
              <a:buFont typeface="Wingdings" pitchFamily="2" charset="2"/>
              <a:buChar char="§"/>
            </a:pPr>
            <a:r>
              <a:rPr lang="it-IT" sz="2800" b="1" dirty="0">
                <a:solidFill>
                  <a:schemeClr val="accent1">
                    <a:lumMod val="50000"/>
                  </a:schemeClr>
                </a:solidFill>
                <a:latin typeface="Times New Roman" pitchFamily="18" charset="0"/>
                <a:ea typeface="Impact" charset="0"/>
                <a:cs typeface="Times New Roman" pitchFamily="18" charset="0"/>
              </a:rPr>
              <a:t>Lab. Cambiamenti climatici </a:t>
            </a:r>
            <a:r>
              <a:rPr lang="it-IT" sz="2800" dirty="0">
                <a:solidFill>
                  <a:schemeClr val="accent1">
                    <a:lumMod val="50000"/>
                  </a:schemeClr>
                </a:solidFill>
                <a:latin typeface="Times New Roman" pitchFamily="18" charset="0"/>
                <a:ea typeface="Impact" charset="0"/>
                <a:cs typeface="Times New Roman" pitchFamily="18" charset="0"/>
              </a:rPr>
              <a:t>proposta di legge regionale di aggiornamento in materia di gestione del verde urbano, al fine di abbattimento di emissioni di CO2;</a:t>
            </a:r>
          </a:p>
          <a:p>
            <a:pPr lvl="1" algn="just">
              <a:buFont typeface="Wingdings" pitchFamily="2" charset="2"/>
              <a:buChar char="§"/>
            </a:pPr>
            <a:r>
              <a:rPr lang="it-IT" sz="2800" b="1" dirty="0">
                <a:solidFill>
                  <a:schemeClr val="accent1">
                    <a:lumMod val="50000"/>
                  </a:schemeClr>
                </a:solidFill>
                <a:latin typeface="Times New Roman" pitchFamily="18" charset="0"/>
                <a:ea typeface="Impact" charset="0"/>
                <a:cs typeface="Times New Roman" pitchFamily="18" charset="0"/>
              </a:rPr>
              <a:t>Lab. Attrattori culturali </a:t>
            </a:r>
            <a:r>
              <a:rPr lang="it-IT" sz="2800" dirty="0">
                <a:solidFill>
                  <a:schemeClr val="accent1">
                    <a:lumMod val="50000"/>
                  </a:schemeClr>
                </a:solidFill>
                <a:latin typeface="Times New Roman" pitchFamily="18" charset="0"/>
                <a:ea typeface="Impact" charset="0"/>
                <a:cs typeface="Times New Roman" pitchFamily="18" charset="0"/>
              </a:rPr>
              <a:t>programma comune a 5 città per valorizzare gli eventi di cultura contemporanea, mettendo a sistema l’esistente, a costo zero. A tal fine è stato elaborato un programma strutturato come un festival al fine di coinvolgere tutti gli attrattori con la pianificazione di date;</a:t>
            </a:r>
          </a:p>
          <a:p>
            <a:pPr lvl="1" algn="just">
              <a:buFont typeface="Wingdings" pitchFamily="2" charset="2"/>
              <a:buChar char="§"/>
            </a:pPr>
            <a:r>
              <a:rPr lang="it-IT" sz="2800" b="1" dirty="0">
                <a:solidFill>
                  <a:schemeClr val="accent1">
                    <a:lumMod val="50000"/>
                  </a:schemeClr>
                </a:solidFill>
                <a:latin typeface="Times New Roman" pitchFamily="18" charset="0"/>
                <a:ea typeface="Impact" charset="0"/>
                <a:cs typeface="Times New Roman" pitchFamily="18" charset="0"/>
              </a:rPr>
              <a:t>Lab. Mobilità </a:t>
            </a:r>
            <a:r>
              <a:rPr lang="it-IT" sz="2800" dirty="0">
                <a:solidFill>
                  <a:schemeClr val="accent1">
                    <a:lumMod val="50000"/>
                  </a:schemeClr>
                </a:solidFill>
                <a:latin typeface="Times New Roman" pitchFamily="18" charset="0"/>
                <a:ea typeface="Impact" charset="0"/>
                <a:cs typeface="Times New Roman" pitchFamily="18" charset="0"/>
              </a:rPr>
              <a:t>progetto comune da presentare al ministero dei trasporti di collegamento tra le zone periferiche e le zone intermedie nonché tra le 5 città tra loro. </a:t>
            </a:r>
          </a:p>
          <a:p>
            <a:pPr algn="just"/>
            <a:endParaRPr lang="it-IT" sz="4000" dirty="0">
              <a:solidFill>
                <a:schemeClr val="accent1">
                  <a:lumMod val="50000"/>
                </a:schemeClr>
              </a:solidFill>
              <a:latin typeface="Times New Roman" pitchFamily="18" charset="0"/>
              <a:ea typeface="Impact" charset="0"/>
              <a:cs typeface="Times New Roman" pitchFamily="18" charset="0"/>
            </a:endParaRPr>
          </a:p>
          <a:p>
            <a:pPr marL="0" indent="0" algn="just">
              <a:buNone/>
            </a:pPr>
            <a:endParaRPr lang="it-IT" sz="4000" dirty="0">
              <a:solidFill>
                <a:schemeClr val="accent1">
                  <a:lumMod val="50000"/>
                </a:schemeClr>
              </a:solidFill>
              <a:latin typeface="Times New Roman" pitchFamily="18" charset="0"/>
              <a:ea typeface="Impact" charset="0"/>
              <a:cs typeface="Times New Roman" pitchFamily="18" charset="0"/>
            </a:endParaRPr>
          </a:p>
        </p:txBody>
      </p:sp>
    </p:spTree>
    <p:extLst>
      <p:ext uri="{BB962C8B-B14F-4D97-AF65-F5344CB8AC3E}">
        <p14:creationId xmlns:p14="http://schemas.microsoft.com/office/powerpoint/2010/main" val="301958811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82888" y="2249488"/>
            <a:ext cx="20738304" cy="3528392"/>
          </a:xfrm>
        </p:spPr>
        <p:txBody>
          <a:bodyPr>
            <a:normAutofit fontScale="90000"/>
          </a:bodyPr>
          <a:lstStyle/>
          <a:p>
            <a:pPr lvl="0"/>
            <a:r>
              <a:rPr lang="it-IT" sz="7200" b="1" dirty="0">
                <a:solidFill>
                  <a:schemeClr val="accent1">
                    <a:lumMod val="50000"/>
                  </a:schemeClr>
                </a:solidFill>
                <a:latin typeface="Times New Roman" pitchFamily="18" charset="0"/>
                <a:ea typeface="Impact" charset="0"/>
                <a:cs typeface="Times New Roman" pitchFamily="18" charset="0"/>
              </a:rPr>
              <a:t>PRA 2.0 – Fase di Avvio (9)</a:t>
            </a:r>
            <a:br>
              <a:rPr lang="it-IT" sz="7200" b="1" dirty="0">
                <a:solidFill>
                  <a:schemeClr val="accent1">
                    <a:lumMod val="50000"/>
                  </a:schemeClr>
                </a:solidFill>
                <a:latin typeface="Times New Roman" pitchFamily="18" charset="0"/>
                <a:ea typeface="Impact" charset="0"/>
                <a:cs typeface="Times New Roman" pitchFamily="18" charset="0"/>
              </a:rPr>
            </a:br>
            <a:r>
              <a:rPr lang="it-IT" sz="4900" b="1" dirty="0">
                <a:solidFill>
                  <a:schemeClr val="accent1">
                    <a:lumMod val="50000"/>
                  </a:schemeClr>
                </a:solidFill>
                <a:latin typeface="Times New Roman" pitchFamily="18" charset="0"/>
                <a:ea typeface="Impact" charset="0"/>
                <a:cs typeface="Times New Roman" pitchFamily="18" charset="0"/>
              </a:rPr>
              <a:t>Allegato B Ulteriori interventi e target di miglioramento PRA. </a:t>
            </a:r>
            <a:br>
              <a:rPr lang="it-IT" sz="4900" b="1" dirty="0">
                <a:solidFill>
                  <a:schemeClr val="accent1">
                    <a:lumMod val="50000"/>
                  </a:schemeClr>
                </a:solidFill>
                <a:latin typeface="Times New Roman" pitchFamily="18" charset="0"/>
                <a:ea typeface="Impact" charset="0"/>
                <a:cs typeface="Times New Roman" pitchFamily="18" charset="0"/>
              </a:rPr>
            </a:br>
            <a:br>
              <a:rPr lang="it-IT" sz="4900" b="1" dirty="0">
                <a:solidFill>
                  <a:schemeClr val="accent1">
                    <a:lumMod val="50000"/>
                  </a:schemeClr>
                </a:solidFill>
                <a:latin typeface="Times New Roman" pitchFamily="18" charset="0"/>
                <a:ea typeface="Impact" charset="0"/>
                <a:cs typeface="Times New Roman" pitchFamily="18" charset="0"/>
              </a:rPr>
            </a:br>
            <a:r>
              <a:rPr lang="it-IT" sz="4900" b="1" dirty="0">
                <a:solidFill>
                  <a:schemeClr val="accent1">
                    <a:lumMod val="50000"/>
                  </a:schemeClr>
                </a:solidFill>
                <a:latin typeface="Times New Roman" pitchFamily="18" charset="0"/>
                <a:ea typeface="Impact" charset="0"/>
                <a:cs typeface="Times New Roman" pitchFamily="18" charset="0"/>
              </a:rPr>
              <a:t>Definizione e messa </a:t>
            </a:r>
            <a:r>
              <a:rPr lang="it-IT" sz="4000" b="1" dirty="0">
                <a:solidFill>
                  <a:schemeClr val="accent1">
                    <a:lumMod val="50000"/>
                  </a:schemeClr>
                </a:solidFill>
                <a:latin typeface="Times New Roman" pitchFamily="18" charset="0"/>
                <a:ea typeface="Impact" charset="0"/>
                <a:cs typeface="Times New Roman" pitchFamily="18" charset="0"/>
              </a:rPr>
              <a:t>regime del ciclo della performance in attuazione del D. Lgs. n. 150/2009.</a:t>
            </a:r>
            <a:br>
              <a:rPr lang="it-IT" sz="4000" b="1" dirty="0">
                <a:solidFill>
                  <a:schemeClr val="accent1">
                    <a:lumMod val="50000"/>
                  </a:schemeClr>
                </a:solidFill>
                <a:latin typeface="Times New Roman" pitchFamily="18" charset="0"/>
                <a:ea typeface="Impact" charset="0"/>
                <a:cs typeface="Times New Roman" pitchFamily="18" charset="0"/>
              </a:rPr>
            </a:br>
            <a:r>
              <a:rPr lang="it-IT" sz="4000" b="1" dirty="0">
                <a:solidFill>
                  <a:schemeClr val="accent1">
                    <a:lumMod val="50000"/>
                  </a:schemeClr>
                </a:solidFill>
                <a:latin typeface="Times New Roman" pitchFamily="18" charset="0"/>
                <a:ea typeface="Impact" charset="0"/>
                <a:cs typeface="Times New Roman" pitchFamily="18" charset="0"/>
              </a:rPr>
              <a:t>Attività 1) Sviluppo /revisione del sistema di valutazione della performance</a:t>
            </a:r>
          </a:p>
        </p:txBody>
      </p:sp>
      <p:sp>
        <p:nvSpPr>
          <p:cNvPr id="3" name="Segnaposto testo 2"/>
          <p:cNvSpPr>
            <a:spLocks noGrp="1"/>
          </p:cNvSpPr>
          <p:nvPr>
            <p:ph type="body" idx="1"/>
          </p:nvPr>
        </p:nvSpPr>
        <p:spPr>
          <a:xfrm>
            <a:off x="1102768" y="6353944"/>
            <a:ext cx="21818424" cy="8496944"/>
          </a:xfrm>
        </p:spPr>
        <p:txBody>
          <a:bodyPr>
            <a:noAutofit/>
          </a:bodyPr>
          <a:lstStyle/>
          <a:p>
            <a:pPr algn="just"/>
            <a:r>
              <a:rPr lang="it-IT" sz="4000" dirty="0">
                <a:solidFill>
                  <a:schemeClr val="accent1">
                    <a:lumMod val="50000"/>
                  </a:schemeClr>
                </a:solidFill>
                <a:latin typeface="Times New Roman" pitchFamily="18" charset="0"/>
                <a:ea typeface="Impact" charset="0"/>
                <a:cs typeface="Times New Roman" pitchFamily="18" charset="0"/>
              </a:rPr>
              <a:t>D.G.R. n. 87/2019: la Giunta regionale ha adottato il primo Piano della Performance della Regione Umbria 2019 – 2021 con cui sono stati assegnati e formalizzati, per l’anno 2019, ai Direttori regionali gli obiettivi di performance; con D.G.R. n. 353 del 25.03.2019 è stato approvato l’Allegato Operativo per l’anno 2019 al Piano contenente gli obiettivi assegnati dai Direttori ai Dirigenti regionali per l’anno 2019;</a:t>
            </a:r>
          </a:p>
          <a:p>
            <a:pPr marL="0" indent="0" algn="just">
              <a:buNone/>
            </a:pPr>
            <a:endParaRPr lang="it-IT" sz="4000" dirty="0">
              <a:solidFill>
                <a:schemeClr val="accent1">
                  <a:lumMod val="50000"/>
                </a:schemeClr>
              </a:solidFill>
              <a:latin typeface="Times New Roman" pitchFamily="18" charset="0"/>
              <a:ea typeface="Impact" charset="0"/>
              <a:cs typeface="Times New Roman" pitchFamily="18" charset="0"/>
            </a:endParaRPr>
          </a:p>
          <a:p>
            <a:pPr algn="just"/>
            <a:r>
              <a:rPr lang="it-IT" sz="4000" dirty="0">
                <a:solidFill>
                  <a:schemeClr val="accent1">
                    <a:lumMod val="50000"/>
                  </a:schemeClr>
                </a:solidFill>
                <a:latin typeface="Times New Roman" pitchFamily="18" charset="0"/>
                <a:ea typeface="Impact" charset="0"/>
                <a:cs typeface="Times New Roman" pitchFamily="18" charset="0"/>
              </a:rPr>
              <a:t>D.G.R. n. 59/2019: la Giunta regionale ha adottato il nuovo Sistema di Misurazione e valutazione della Performance (SMVP). Il Sistema di Misurazione e Valutazione della Performance costituisce lo strumento metodologico che individua le fasi, i tempi e le modalità, i soggetti e le responsabilità del processo di misurazione e valutazione della performance. </a:t>
            </a:r>
            <a:endParaRPr lang="it-IT" sz="5000" dirty="0">
              <a:solidFill>
                <a:schemeClr val="accent1">
                  <a:lumMod val="50000"/>
                </a:schemeClr>
              </a:solidFill>
              <a:latin typeface="Times New Roman" pitchFamily="18" charset="0"/>
              <a:ea typeface="Impact" charset="0"/>
              <a:cs typeface="Times New Roman" pitchFamily="18" charset="0"/>
            </a:endParaRPr>
          </a:p>
          <a:p>
            <a:pPr marL="914400" indent="-914400" algn="just">
              <a:buFont typeface="+mj-lt"/>
              <a:buAutoNum type="alphaLcParenR" startAt="2"/>
            </a:pPr>
            <a:endParaRPr lang="it-IT" sz="3800" dirty="0">
              <a:solidFill>
                <a:schemeClr val="accent1">
                  <a:lumMod val="50000"/>
                </a:schemeClr>
              </a:solidFill>
              <a:latin typeface="Times New Roman" pitchFamily="18" charset="0"/>
              <a:ea typeface="Impact" charset="0"/>
              <a:cs typeface="Times New Roman" pitchFamily="18" charset="0"/>
            </a:endParaRPr>
          </a:p>
          <a:p>
            <a:pPr marL="0" indent="0" algn="just">
              <a:buNone/>
            </a:pPr>
            <a:r>
              <a:rPr lang="it-IT" sz="4000" b="1" dirty="0"/>
              <a:t> </a:t>
            </a:r>
            <a:endParaRPr lang="it-IT" sz="4000" dirty="0"/>
          </a:p>
          <a:p>
            <a:pPr marL="0" indent="0" algn="just">
              <a:buNone/>
            </a:pPr>
            <a:endParaRPr lang="it-IT" sz="4000" dirty="0">
              <a:solidFill>
                <a:schemeClr val="accent1">
                  <a:lumMod val="50000"/>
                </a:schemeClr>
              </a:solidFill>
              <a:latin typeface="Times New Roman" pitchFamily="18" charset="0"/>
              <a:ea typeface="Impact" charset="0"/>
              <a:cs typeface="Times New Roman" pitchFamily="18" charset="0"/>
            </a:endParaRPr>
          </a:p>
          <a:p>
            <a:pPr marL="742950" indent="-742950" algn="just">
              <a:buFont typeface="+mj-lt"/>
              <a:buAutoNum type="alphaLcParenR"/>
            </a:pPr>
            <a:endParaRPr lang="it-IT" sz="4000" b="1" dirty="0">
              <a:solidFill>
                <a:schemeClr val="accent1">
                  <a:lumMod val="50000"/>
                </a:schemeClr>
              </a:solidFill>
              <a:latin typeface="Times New Roman" pitchFamily="18" charset="0"/>
              <a:ea typeface="Impact" charset="0"/>
              <a:cs typeface="Times New Roman" pitchFamily="18" charset="0"/>
            </a:endParaRPr>
          </a:p>
          <a:p>
            <a:pPr algn="just"/>
            <a:endParaRPr lang="it-IT" sz="4000" dirty="0">
              <a:solidFill>
                <a:schemeClr val="accent1">
                  <a:lumMod val="50000"/>
                </a:schemeClr>
              </a:solidFill>
              <a:latin typeface="Times New Roman" pitchFamily="18" charset="0"/>
              <a:ea typeface="Impact" charset="0"/>
              <a:cs typeface="Times New Roman" pitchFamily="18" charset="0"/>
            </a:endParaRPr>
          </a:p>
          <a:p>
            <a:pPr marL="0" indent="0" algn="just">
              <a:buNone/>
            </a:pPr>
            <a:endParaRPr lang="it-IT" sz="4000" dirty="0">
              <a:solidFill>
                <a:schemeClr val="accent1">
                  <a:lumMod val="50000"/>
                </a:schemeClr>
              </a:solidFill>
              <a:latin typeface="Times New Roman" pitchFamily="18" charset="0"/>
              <a:ea typeface="Impact" charset="0"/>
              <a:cs typeface="Times New Roman" pitchFamily="18" charset="0"/>
            </a:endParaRPr>
          </a:p>
        </p:txBody>
      </p:sp>
    </p:spTree>
    <p:extLst>
      <p:ext uri="{BB962C8B-B14F-4D97-AF65-F5344CB8AC3E}">
        <p14:creationId xmlns:p14="http://schemas.microsoft.com/office/powerpoint/2010/main" val="38269706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91079" y="2825552"/>
            <a:ext cx="21170352" cy="2160240"/>
          </a:xfrm>
        </p:spPr>
        <p:txBody>
          <a:bodyPr>
            <a:normAutofit fontScale="90000"/>
          </a:bodyPr>
          <a:lstStyle/>
          <a:p>
            <a:r>
              <a:rPr lang="it-IT" sz="7200" b="1" dirty="0">
                <a:solidFill>
                  <a:schemeClr val="accent1">
                    <a:lumMod val="50000"/>
                  </a:schemeClr>
                </a:solidFill>
                <a:latin typeface="Times New Roman" pitchFamily="18" charset="0"/>
                <a:ea typeface="Impact" charset="0"/>
                <a:cs typeface="Times New Roman" pitchFamily="18" charset="0"/>
              </a:rPr>
              <a:t>Annualità 2018/2019</a:t>
            </a:r>
            <a:br>
              <a:rPr lang="it-IT" sz="7200" b="1" dirty="0">
                <a:solidFill>
                  <a:schemeClr val="accent1">
                    <a:lumMod val="50000"/>
                  </a:schemeClr>
                </a:solidFill>
                <a:latin typeface="Times New Roman" pitchFamily="18" charset="0"/>
                <a:ea typeface="Impact" charset="0"/>
                <a:cs typeface="Times New Roman" pitchFamily="18" charset="0"/>
              </a:rPr>
            </a:br>
            <a:endParaRPr lang="it-IT" sz="7200" b="1" dirty="0">
              <a:solidFill>
                <a:schemeClr val="accent1">
                  <a:lumMod val="50000"/>
                </a:schemeClr>
              </a:solidFill>
              <a:latin typeface="Times New Roman" pitchFamily="18" charset="0"/>
              <a:ea typeface="Impact" charset="0"/>
              <a:cs typeface="Times New Roman" pitchFamily="18" charset="0"/>
            </a:endParaRPr>
          </a:p>
        </p:txBody>
      </p:sp>
      <p:sp>
        <p:nvSpPr>
          <p:cNvPr id="3" name="Segnaposto testo 2"/>
          <p:cNvSpPr>
            <a:spLocks noGrp="1"/>
          </p:cNvSpPr>
          <p:nvPr>
            <p:ph type="body" idx="1"/>
          </p:nvPr>
        </p:nvSpPr>
        <p:spPr>
          <a:xfrm>
            <a:off x="1390800" y="5201816"/>
            <a:ext cx="21570910" cy="10297144"/>
          </a:xfrm>
        </p:spPr>
        <p:txBody>
          <a:bodyPr>
            <a:noAutofit/>
          </a:bodyPr>
          <a:lstStyle/>
          <a:p>
            <a:pPr marL="742950" lvl="0" indent="-742950" algn="just">
              <a:buAutoNum type="arabicParenR"/>
            </a:pPr>
            <a:r>
              <a:rPr lang="it-IT" sz="4800" b="1" dirty="0">
                <a:solidFill>
                  <a:schemeClr val="accent1">
                    <a:lumMod val="50000"/>
                  </a:schemeClr>
                </a:solidFill>
                <a:latin typeface="Times New Roman" pitchFamily="18" charset="0"/>
                <a:ea typeface="Impact" charset="0"/>
                <a:cs typeface="Times New Roman" pitchFamily="18" charset="0"/>
              </a:rPr>
              <a:t>Conclusione degli interventi del PRA prima fase: </a:t>
            </a:r>
          </a:p>
          <a:p>
            <a:pPr marL="1157288" lvl="1" indent="-742950" algn="just">
              <a:buAutoNum type="alphaLcParenR"/>
            </a:pPr>
            <a:r>
              <a:rPr lang="it-IT" sz="4000" b="1" i="1" dirty="0">
                <a:solidFill>
                  <a:schemeClr val="accent1">
                    <a:lumMod val="50000"/>
                  </a:schemeClr>
                </a:solidFill>
                <a:latin typeface="Times New Roman" pitchFamily="18" charset="0"/>
                <a:ea typeface="Impact" charset="0"/>
                <a:cs typeface="Times New Roman" pitchFamily="18" charset="0"/>
              </a:rPr>
              <a:t>Reclutamento personale a tempo determinato </a:t>
            </a:r>
          </a:p>
          <a:p>
            <a:pPr marL="1157288" lvl="1" indent="-742950" algn="just">
              <a:buAutoNum type="alphaLcParenR"/>
            </a:pPr>
            <a:r>
              <a:rPr lang="it-IT" sz="4000" b="1" i="1" dirty="0">
                <a:solidFill>
                  <a:schemeClr val="accent1">
                    <a:lumMod val="50000"/>
                  </a:schemeClr>
                </a:solidFill>
                <a:latin typeface="Times New Roman" pitchFamily="18" charset="0"/>
                <a:ea typeface="Impact" charset="0"/>
                <a:cs typeface="Times New Roman" pitchFamily="18" charset="0"/>
              </a:rPr>
              <a:t>Formazione – attuazione Piano Formativo Integrato (realizzazione affidata al soggetto in </a:t>
            </a:r>
            <a:r>
              <a:rPr lang="it-IT" sz="4000" b="1" i="1" dirty="0" err="1">
                <a:solidFill>
                  <a:schemeClr val="accent1">
                    <a:lumMod val="50000"/>
                  </a:schemeClr>
                </a:solidFill>
                <a:latin typeface="Times New Roman" pitchFamily="18" charset="0"/>
                <a:ea typeface="Impact" charset="0"/>
                <a:cs typeface="Times New Roman" pitchFamily="18" charset="0"/>
              </a:rPr>
              <a:t>house</a:t>
            </a:r>
            <a:r>
              <a:rPr lang="it-IT" sz="4000" b="1" i="1" dirty="0">
                <a:solidFill>
                  <a:schemeClr val="accent1">
                    <a:lumMod val="50000"/>
                  </a:schemeClr>
                </a:solidFill>
                <a:latin typeface="Times New Roman" pitchFamily="18" charset="0"/>
                <a:ea typeface="Impact" charset="0"/>
                <a:cs typeface="Times New Roman" pitchFamily="18" charset="0"/>
              </a:rPr>
              <a:t> Consorzio Scuola di Amministrazione Pubblica Villa Umbra, quale soggetto attuatore D.G.R. n. 1332/2015) </a:t>
            </a:r>
          </a:p>
          <a:p>
            <a:pPr marL="414338" lvl="1" indent="0" algn="just">
              <a:buNone/>
            </a:pPr>
            <a:endParaRPr lang="it-IT" sz="4000" b="1" i="1" dirty="0">
              <a:solidFill>
                <a:schemeClr val="accent1">
                  <a:lumMod val="50000"/>
                </a:schemeClr>
              </a:solidFill>
              <a:effectLst>
                <a:outerShdw blurRad="38100" dist="38100" dir="2700000" algn="tl">
                  <a:srgbClr val="000000">
                    <a:alpha val="43137"/>
                  </a:srgbClr>
                </a:outerShdw>
              </a:effectLst>
              <a:latin typeface="Times New Roman" pitchFamily="18" charset="0"/>
              <a:ea typeface="Impact" charset="0"/>
              <a:cs typeface="Times New Roman" pitchFamily="18" charset="0"/>
            </a:endParaRPr>
          </a:p>
          <a:p>
            <a:pPr marL="914400" indent="-914400" algn="just">
              <a:buFont typeface="+mj-lt"/>
              <a:buAutoNum type="arabicParenR"/>
            </a:pPr>
            <a:r>
              <a:rPr lang="it-IT" sz="4800" b="1" dirty="0">
                <a:solidFill>
                  <a:schemeClr val="accent1">
                    <a:lumMod val="50000"/>
                  </a:schemeClr>
                </a:solidFill>
                <a:latin typeface="Times New Roman" pitchFamily="18" charset="0"/>
                <a:ea typeface="Impact" charset="0"/>
                <a:cs typeface="Times New Roman" pitchFamily="18" charset="0"/>
              </a:rPr>
              <a:t>Attuazione PRA 2.0 (D.G.R. n. 891 del 02/08/2019): </a:t>
            </a:r>
          </a:p>
          <a:p>
            <a:pPr marL="1157288" lvl="1" indent="-742950" algn="just">
              <a:buAutoNum type="alphaLcParenR"/>
            </a:pPr>
            <a:r>
              <a:rPr lang="it-IT" sz="4000" b="1" i="1" dirty="0">
                <a:solidFill>
                  <a:schemeClr val="accent1">
                    <a:lumMod val="50000"/>
                  </a:schemeClr>
                </a:solidFill>
                <a:latin typeface="Times New Roman" pitchFamily="18" charset="0"/>
                <a:ea typeface="Impact" charset="0"/>
                <a:cs typeface="Times New Roman" pitchFamily="18" charset="0"/>
              </a:rPr>
              <a:t>Programmazione attività  </a:t>
            </a:r>
            <a:r>
              <a:rPr lang="it-IT" sz="4000" b="1" dirty="0">
                <a:solidFill>
                  <a:schemeClr val="accent1">
                    <a:lumMod val="50000"/>
                  </a:schemeClr>
                </a:solidFill>
                <a:latin typeface="Times New Roman" pitchFamily="18" charset="0"/>
                <a:ea typeface="Impact" charset="0"/>
                <a:cs typeface="Times New Roman" pitchFamily="18" charset="0"/>
              </a:rPr>
              <a:t>- </a:t>
            </a:r>
            <a:r>
              <a:rPr lang="it-IT" sz="3600" b="1" dirty="0">
                <a:solidFill>
                  <a:schemeClr val="accent1">
                    <a:lumMod val="50000"/>
                  </a:schemeClr>
                </a:solidFill>
                <a:latin typeface="Times New Roman" pitchFamily="18" charset="0"/>
                <a:ea typeface="Impact" charset="0"/>
                <a:cs typeface="Times New Roman" pitchFamily="18" charset="0"/>
              </a:rPr>
              <a:t>analisi self assessment e monitoraggio prima fase</a:t>
            </a:r>
          </a:p>
          <a:p>
            <a:pPr marL="1157288" lvl="1" indent="-742950" algn="just">
              <a:buAutoNum type="alphaLcParenR"/>
            </a:pPr>
            <a:r>
              <a:rPr lang="it-IT" sz="3600" b="1" i="1" dirty="0">
                <a:solidFill>
                  <a:schemeClr val="accent1">
                    <a:lumMod val="50000"/>
                  </a:schemeClr>
                </a:solidFill>
                <a:latin typeface="Times New Roman" pitchFamily="18" charset="0"/>
                <a:ea typeface="Impact" charset="0"/>
                <a:cs typeface="Times New Roman" pitchFamily="18" charset="0"/>
              </a:rPr>
              <a:t>Definizione e implementazione interventi </a:t>
            </a:r>
            <a:r>
              <a:rPr lang="it-IT" sz="3600" i="1" dirty="0">
                <a:solidFill>
                  <a:schemeClr val="accent1">
                    <a:lumMod val="50000"/>
                  </a:schemeClr>
                </a:solidFill>
                <a:latin typeface="Times New Roman" pitchFamily="18" charset="0"/>
                <a:ea typeface="Impact" charset="0"/>
                <a:cs typeface="Times New Roman" pitchFamily="18" charset="0"/>
              </a:rPr>
              <a:t>- </a:t>
            </a:r>
            <a:r>
              <a:rPr lang="it-IT" sz="3600" b="1" dirty="0">
                <a:solidFill>
                  <a:schemeClr val="accent1">
                    <a:lumMod val="50000"/>
                  </a:schemeClr>
                </a:solidFill>
                <a:latin typeface="Times New Roman" pitchFamily="18" charset="0"/>
                <a:ea typeface="Impact" charset="0"/>
                <a:cs typeface="Times New Roman" pitchFamily="18" charset="0"/>
              </a:rPr>
              <a:t>specificità territoriali e caratteristiche Programmi Operativi </a:t>
            </a:r>
          </a:p>
        </p:txBody>
      </p:sp>
    </p:spTree>
    <p:extLst>
      <p:ext uri="{BB962C8B-B14F-4D97-AF65-F5344CB8AC3E}">
        <p14:creationId xmlns:p14="http://schemas.microsoft.com/office/powerpoint/2010/main" val="128489440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91079" y="2825552"/>
            <a:ext cx="21170352" cy="2160240"/>
          </a:xfrm>
        </p:spPr>
        <p:txBody>
          <a:bodyPr>
            <a:normAutofit fontScale="90000"/>
          </a:bodyPr>
          <a:lstStyle/>
          <a:p>
            <a:r>
              <a:rPr lang="it-IT" sz="7200" b="1" dirty="0">
                <a:solidFill>
                  <a:schemeClr val="accent1">
                    <a:lumMod val="50000"/>
                  </a:schemeClr>
                </a:solidFill>
                <a:latin typeface="Times New Roman" pitchFamily="18" charset="0"/>
                <a:ea typeface="Impact" charset="0"/>
                <a:cs typeface="Times New Roman" pitchFamily="18" charset="0"/>
              </a:rPr>
              <a:t>Personale assunto PRA 2018-2019 </a:t>
            </a:r>
            <a:br>
              <a:rPr lang="it-IT" sz="7200" b="1" dirty="0">
                <a:solidFill>
                  <a:schemeClr val="accent1">
                    <a:lumMod val="50000"/>
                  </a:schemeClr>
                </a:solidFill>
                <a:latin typeface="Times New Roman" pitchFamily="18" charset="0"/>
                <a:ea typeface="Impact" charset="0"/>
                <a:cs typeface="Times New Roman" pitchFamily="18" charset="0"/>
              </a:rPr>
            </a:br>
            <a:endParaRPr lang="it-IT" sz="7200" b="1" dirty="0">
              <a:solidFill>
                <a:schemeClr val="accent1">
                  <a:lumMod val="50000"/>
                </a:schemeClr>
              </a:solidFill>
              <a:latin typeface="Times New Roman" pitchFamily="18" charset="0"/>
              <a:ea typeface="Impact" charset="0"/>
              <a:cs typeface="Times New Roman" pitchFamily="18" charset="0"/>
            </a:endParaRPr>
          </a:p>
        </p:txBody>
      </p:sp>
      <p:sp>
        <p:nvSpPr>
          <p:cNvPr id="3" name="Segnaposto testo 2"/>
          <p:cNvSpPr>
            <a:spLocks noGrp="1"/>
          </p:cNvSpPr>
          <p:nvPr>
            <p:ph type="body" idx="1"/>
          </p:nvPr>
        </p:nvSpPr>
        <p:spPr>
          <a:xfrm>
            <a:off x="1390800" y="5201816"/>
            <a:ext cx="21570910" cy="10297144"/>
          </a:xfrm>
        </p:spPr>
        <p:txBody>
          <a:bodyPr>
            <a:noAutofit/>
          </a:bodyPr>
          <a:lstStyle/>
          <a:p>
            <a:pPr lvl="0" algn="just"/>
            <a:r>
              <a:rPr lang="it-IT" sz="4800" dirty="0">
                <a:solidFill>
                  <a:schemeClr val="accent1">
                    <a:lumMod val="50000"/>
                  </a:schemeClr>
                </a:solidFill>
                <a:latin typeface="Times New Roman" pitchFamily="18" charset="0"/>
                <a:ea typeface="Impact" charset="0"/>
                <a:cs typeface="Times New Roman" pitchFamily="18" charset="0"/>
              </a:rPr>
              <a:t>Completamento delle procedure di reclutamento a tempo determinato per n. 94 unità di vari profili professionali di </a:t>
            </a:r>
            <a:r>
              <a:rPr lang="it-IT" sz="4800" dirty="0" err="1">
                <a:solidFill>
                  <a:schemeClr val="accent1">
                    <a:lumMod val="50000"/>
                  </a:schemeClr>
                </a:solidFill>
                <a:latin typeface="Times New Roman" pitchFamily="18" charset="0"/>
                <a:ea typeface="Impact" charset="0"/>
                <a:cs typeface="Times New Roman" pitchFamily="18" charset="0"/>
              </a:rPr>
              <a:t>Cat</a:t>
            </a:r>
            <a:r>
              <a:rPr lang="it-IT" sz="4800" dirty="0">
                <a:solidFill>
                  <a:schemeClr val="accent1">
                    <a:lumMod val="50000"/>
                  </a:schemeClr>
                </a:solidFill>
                <a:latin typeface="Times New Roman" pitchFamily="18" charset="0"/>
                <a:ea typeface="Impact" charset="0"/>
                <a:cs typeface="Times New Roman" pitchFamily="18" charset="0"/>
              </a:rPr>
              <a:t>. C – D.</a:t>
            </a:r>
          </a:p>
          <a:p>
            <a:pPr algn="just"/>
            <a:r>
              <a:rPr lang="it-IT" sz="4800" dirty="0">
                <a:solidFill>
                  <a:schemeClr val="accent1">
                    <a:lumMod val="50000"/>
                  </a:schemeClr>
                </a:solidFill>
                <a:latin typeface="Times New Roman" pitchFamily="18" charset="0"/>
                <a:ea typeface="Impact" charset="0"/>
                <a:cs typeface="Times New Roman" pitchFamily="18" charset="0"/>
              </a:rPr>
              <a:t>n. 90 unità (75 </a:t>
            </a:r>
            <a:r>
              <a:rPr lang="it-IT" sz="4800" dirty="0" err="1">
                <a:solidFill>
                  <a:schemeClr val="accent1">
                    <a:lumMod val="50000"/>
                  </a:schemeClr>
                </a:solidFill>
                <a:latin typeface="Times New Roman" pitchFamily="18" charset="0"/>
                <a:ea typeface="Impact" charset="0"/>
                <a:cs typeface="Times New Roman" pitchFamily="18" charset="0"/>
              </a:rPr>
              <a:t>Cat</a:t>
            </a:r>
            <a:r>
              <a:rPr lang="it-IT" sz="4800" dirty="0">
                <a:solidFill>
                  <a:schemeClr val="accent1">
                    <a:lumMod val="50000"/>
                  </a:schemeClr>
                </a:solidFill>
                <a:latin typeface="Times New Roman" pitchFamily="18" charset="0"/>
                <a:ea typeface="Impact" charset="0"/>
                <a:cs typeface="Times New Roman" pitchFamily="18" charset="0"/>
              </a:rPr>
              <a:t>. D, 15 </a:t>
            </a:r>
            <a:r>
              <a:rPr lang="it-IT" sz="4800" dirty="0" err="1">
                <a:solidFill>
                  <a:schemeClr val="accent1">
                    <a:lumMod val="50000"/>
                  </a:schemeClr>
                </a:solidFill>
                <a:latin typeface="Times New Roman" pitchFamily="18" charset="0"/>
                <a:ea typeface="Impact" charset="0"/>
                <a:cs typeface="Times New Roman" pitchFamily="18" charset="0"/>
              </a:rPr>
              <a:t>Cat</a:t>
            </a:r>
            <a:r>
              <a:rPr lang="it-IT" sz="4800" dirty="0">
                <a:solidFill>
                  <a:schemeClr val="accent1">
                    <a:lumMod val="50000"/>
                  </a:schemeClr>
                </a:solidFill>
                <a:latin typeface="Times New Roman" pitchFamily="18" charset="0"/>
                <a:ea typeface="Impact" charset="0"/>
                <a:cs typeface="Times New Roman" pitchFamily="18" charset="0"/>
              </a:rPr>
              <a:t>. C) risultano attualmente occupate (rispetto alle 87 assunte al 30/05/2018, 6 unità reclutate in sostituzione di dimissionari e 7 unità per scorrimento graduatorie). </a:t>
            </a:r>
          </a:p>
          <a:p>
            <a:pPr algn="just"/>
            <a:r>
              <a:rPr lang="it-IT" sz="4800" dirty="0">
                <a:solidFill>
                  <a:schemeClr val="accent1">
                    <a:lumMod val="50000"/>
                  </a:schemeClr>
                </a:solidFill>
                <a:latin typeface="Times New Roman" pitchFamily="18" charset="0"/>
                <a:ea typeface="Impact" charset="0"/>
                <a:cs typeface="Times New Roman" pitchFamily="18" charset="0"/>
              </a:rPr>
              <a:t>n. 4 posti al momento vacanti, sono in corso le verifiche per il reclutamento delle 4 restanti unità.</a:t>
            </a:r>
          </a:p>
        </p:txBody>
      </p:sp>
    </p:spTree>
    <p:extLst>
      <p:ext uri="{BB962C8B-B14F-4D97-AF65-F5344CB8AC3E}">
        <p14:creationId xmlns:p14="http://schemas.microsoft.com/office/powerpoint/2010/main" val="118665423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91079" y="1889448"/>
            <a:ext cx="21170352" cy="3096344"/>
          </a:xfrm>
        </p:spPr>
        <p:txBody>
          <a:bodyPr>
            <a:normAutofit/>
          </a:bodyPr>
          <a:lstStyle/>
          <a:p>
            <a:r>
              <a:rPr lang="it-IT" sz="7200" b="1" dirty="0">
                <a:solidFill>
                  <a:schemeClr val="accent1">
                    <a:lumMod val="50000"/>
                  </a:schemeClr>
                </a:solidFill>
                <a:latin typeface="Times New Roman" pitchFamily="18" charset="0"/>
                <a:ea typeface="Impact" charset="0"/>
                <a:cs typeface="Times New Roman" pitchFamily="18" charset="0"/>
              </a:rPr>
              <a:t>Personale assunto PRA 2018-2019 </a:t>
            </a:r>
            <a:br>
              <a:rPr lang="it-IT" sz="7200" b="1" dirty="0">
                <a:solidFill>
                  <a:schemeClr val="accent1">
                    <a:lumMod val="50000"/>
                  </a:schemeClr>
                </a:solidFill>
                <a:latin typeface="Times New Roman" pitchFamily="18" charset="0"/>
                <a:ea typeface="Impact" charset="0"/>
                <a:cs typeface="Times New Roman" pitchFamily="18" charset="0"/>
              </a:rPr>
            </a:br>
            <a:endParaRPr lang="it-IT" sz="7200" b="1" dirty="0">
              <a:solidFill>
                <a:schemeClr val="accent1">
                  <a:lumMod val="50000"/>
                </a:schemeClr>
              </a:solidFill>
              <a:latin typeface="Times New Roman" pitchFamily="18" charset="0"/>
              <a:ea typeface="Impact" charset="0"/>
              <a:cs typeface="Times New Roman" pitchFamily="18" charset="0"/>
            </a:endParaRPr>
          </a:p>
        </p:txBody>
      </p:sp>
      <p:sp>
        <p:nvSpPr>
          <p:cNvPr id="3" name="Segnaposto testo 2"/>
          <p:cNvSpPr>
            <a:spLocks noGrp="1"/>
          </p:cNvSpPr>
          <p:nvPr>
            <p:ph type="body" idx="1"/>
          </p:nvPr>
        </p:nvSpPr>
        <p:spPr>
          <a:xfrm>
            <a:off x="238672" y="10098360"/>
            <a:ext cx="23906656" cy="6552728"/>
          </a:xfrm>
        </p:spPr>
        <p:txBody>
          <a:bodyPr>
            <a:noAutofit/>
          </a:bodyPr>
          <a:lstStyle/>
          <a:p>
            <a:pPr marL="742950" indent="-742950" algn="just">
              <a:buAutoNum type="alphaUcPeriod"/>
            </a:pPr>
            <a:r>
              <a:rPr lang="it-IT" sz="3000" dirty="0">
                <a:solidFill>
                  <a:schemeClr val="accent1">
                    <a:lumMod val="50000"/>
                  </a:schemeClr>
                </a:solidFill>
                <a:latin typeface="Times New Roman" pitchFamily="18" charset="0"/>
                <a:ea typeface="Impact" charset="0"/>
                <a:cs typeface="Times New Roman" pitchFamily="18" charset="0"/>
              </a:rPr>
              <a:t>Personale assunto dal 25.01.2018 al 31.05.2019, di cui 6 in sostituzione di dimissionari e 7 per scorrimento graduatorie. Ulteriori 4 unità da assumere entro 30.06.2019, con scorrimento graduatorie.</a:t>
            </a:r>
          </a:p>
          <a:p>
            <a:pPr marL="742950" indent="-742950" algn="just">
              <a:buAutoNum type="alphaUcPeriod"/>
            </a:pPr>
            <a:r>
              <a:rPr lang="it-IT" sz="3000" dirty="0">
                <a:solidFill>
                  <a:schemeClr val="accent1">
                    <a:lumMod val="50000"/>
                  </a:schemeClr>
                </a:solidFill>
                <a:latin typeface="Times New Roman" pitchFamily="18" charset="0"/>
                <a:ea typeface="Impact" charset="0"/>
                <a:cs typeface="Times New Roman" pitchFamily="18" charset="0"/>
              </a:rPr>
              <a:t>Spesa sostenuta da 25/01/2018 al 31/12/2018</a:t>
            </a:r>
          </a:p>
          <a:p>
            <a:pPr marL="742950" indent="-742950" algn="just">
              <a:buAutoNum type="alphaUcPeriod"/>
            </a:pPr>
            <a:r>
              <a:rPr lang="it-IT" sz="3000" dirty="0">
                <a:solidFill>
                  <a:schemeClr val="accent1">
                    <a:lumMod val="50000"/>
                  </a:schemeClr>
                </a:solidFill>
                <a:latin typeface="Times New Roman" pitchFamily="18" charset="0"/>
                <a:ea typeface="Impact" charset="0"/>
                <a:cs typeface="Times New Roman" pitchFamily="18" charset="0"/>
              </a:rPr>
              <a:t>Previsione di spesa da attestare al target 31/12/2019 (FSE e FESR da </a:t>
            </a:r>
            <a:r>
              <a:rPr lang="it-IT" sz="3000" dirty="0" err="1">
                <a:solidFill>
                  <a:schemeClr val="accent1">
                    <a:lumMod val="50000"/>
                  </a:schemeClr>
                </a:solidFill>
                <a:latin typeface="Times New Roman" pitchFamily="18" charset="0"/>
                <a:ea typeface="Impact" charset="0"/>
                <a:cs typeface="Times New Roman" pitchFamily="18" charset="0"/>
              </a:rPr>
              <a:t>Genn</a:t>
            </a:r>
            <a:r>
              <a:rPr lang="it-IT" sz="3000" dirty="0">
                <a:solidFill>
                  <a:schemeClr val="accent1">
                    <a:lumMod val="50000"/>
                  </a:schemeClr>
                </a:solidFill>
                <a:latin typeface="Times New Roman" pitchFamily="18" charset="0"/>
                <a:ea typeface="Impact" charset="0"/>
                <a:cs typeface="Times New Roman" pitchFamily="18" charset="0"/>
              </a:rPr>
              <a:t>. a </a:t>
            </a:r>
            <a:r>
              <a:rPr lang="it-IT" sz="3000" dirty="0" err="1">
                <a:solidFill>
                  <a:schemeClr val="accent1">
                    <a:lumMod val="50000"/>
                  </a:schemeClr>
                </a:solidFill>
                <a:latin typeface="Times New Roman" pitchFamily="18" charset="0"/>
                <a:ea typeface="Impact" charset="0"/>
                <a:cs typeface="Times New Roman" pitchFamily="18" charset="0"/>
              </a:rPr>
              <a:t>Ott</a:t>
            </a:r>
            <a:r>
              <a:rPr lang="it-IT" sz="3000" dirty="0">
                <a:solidFill>
                  <a:schemeClr val="accent1">
                    <a:lumMod val="50000"/>
                  </a:schemeClr>
                </a:solidFill>
                <a:latin typeface="Times New Roman" pitchFamily="18" charset="0"/>
                <a:ea typeface="Impact" charset="0"/>
                <a:cs typeface="Times New Roman" pitchFamily="18" charset="0"/>
              </a:rPr>
              <a:t>.; PSR FEASR da </a:t>
            </a:r>
            <a:r>
              <a:rPr lang="it-IT" sz="3000" dirty="0" err="1">
                <a:solidFill>
                  <a:schemeClr val="accent1">
                    <a:lumMod val="50000"/>
                  </a:schemeClr>
                </a:solidFill>
                <a:latin typeface="Times New Roman" pitchFamily="18" charset="0"/>
                <a:ea typeface="Impact" charset="0"/>
                <a:cs typeface="Times New Roman" pitchFamily="18" charset="0"/>
              </a:rPr>
              <a:t>Genn</a:t>
            </a:r>
            <a:r>
              <a:rPr lang="it-IT" sz="3000" dirty="0">
                <a:solidFill>
                  <a:schemeClr val="accent1">
                    <a:lumMod val="50000"/>
                  </a:schemeClr>
                </a:solidFill>
                <a:latin typeface="Times New Roman" pitchFamily="18" charset="0"/>
                <a:ea typeface="Impact" charset="0"/>
                <a:cs typeface="Times New Roman" pitchFamily="18" charset="0"/>
              </a:rPr>
              <a:t>. a Giugno) – POC attestabile solo  nel 2020)</a:t>
            </a:r>
          </a:p>
          <a:p>
            <a:pPr marL="514350" indent="-514350" algn="just">
              <a:buFont typeface="+mj-lt"/>
              <a:buAutoNum type="alphaUcPeriod" startAt="5"/>
            </a:pPr>
            <a:r>
              <a:rPr lang="it-IT" sz="3000" dirty="0">
                <a:solidFill>
                  <a:schemeClr val="accent1">
                    <a:lumMod val="50000"/>
                  </a:schemeClr>
                </a:solidFill>
                <a:latin typeface="Times New Roman" pitchFamily="18" charset="0"/>
                <a:ea typeface="Impact" charset="0"/>
                <a:cs typeface="Times New Roman" pitchFamily="18" charset="0"/>
              </a:rPr>
              <a:t>  Previsione avanzamento di spesa (B+C+D) al 31/12/2019.</a:t>
            </a:r>
          </a:p>
          <a:p>
            <a:pPr lvl="0" algn="just"/>
            <a:endParaRPr lang="it-IT" sz="3600" dirty="0">
              <a:solidFill>
                <a:schemeClr val="accent1">
                  <a:lumMod val="50000"/>
                </a:schemeClr>
              </a:solidFill>
              <a:latin typeface="Times New Roman" pitchFamily="18" charset="0"/>
              <a:ea typeface="Impact" charset="0"/>
              <a:cs typeface="Times New Roman" pitchFamily="18" charset="0"/>
            </a:endParaRPr>
          </a:p>
        </p:txBody>
      </p:sp>
      <p:graphicFrame>
        <p:nvGraphicFramePr>
          <p:cNvPr id="4" name="Tabella 3"/>
          <p:cNvGraphicFramePr>
            <a:graphicFrameLocks noGrp="1"/>
          </p:cNvGraphicFramePr>
          <p:nvPr>
            <p:extLst>
              <p:ext uri="{D42A27DB-BD31-4B8C-83A1-F6EECF244321}">
                <p14:modId xmlns:p14="http://schemas.microsoft.com/office/powerpoint/2010/main" val="1859104387"/>
              </p:ext>
            </p:extLst>
          </p:nvPr>
        </p:nvGraphicFramePr>
        <p:xfrm>
          <a:off x="2470920" y="3617640"/>
          <a:ext cx="20666295" cy="6336704"/>
        </p:xfrm>
        <a:graphic>
          <a:graphicData uri="http://schemas.openxmlformats.org/drawingml/2006/table">
            <a:tbl>
              <a:tblPr firstRow="1" firstCol="1" bandRow="1"/>
              <a:tblGrid>
                <a:gridCol w="2719075">
                  <a:extLst>
                    <a:ext uri="{9D8B030D-6E8A-4147-A177-3AD203B41FA5}">
                      <a16:colId xmlns:a16="http://schemas.microsoft.com/office/drawing/2014/main" val="20000"/>
                    </a:ext>
                  </a:extLst>
                </a:gridCol>
                <a:gridCol w="1803856">
                  <a:extLst>
                    <a:ext uri="{9D8B030D-6E8A-4147-A177-3AD203B41FA5}">
                      <a16:colId xmlns:a16="http://schemas.microsoft.com/office/drawing/2014/main" val="20001"/>
                    </a:ext>
                  </a:extLst>
                </a:gridCol>
                <a:gridCol w="3425137">
                  <a:extLst>
                    <a:ext uri="{9D8B030D-6E8A-4147-A177-3AD203B41FA5}">
                      <a16:colId xmlns:a16="http://schemas.microsoft.com/office/drawing/2014/main" val="20002"/>
                    </a:ext>
                  </a:extLst>
                </a:gridCol>
                <a:gridCol w="3047230">
                  <a:extLst>
                    <a:ext uri="{9D8B030D-6E8A-4147-A177-3AD203B41FA5}">
                      <a16:colId xmlns:a16="http://schemas.microsoft.com/office/drawing/2014/main" val="20003"/>
                    </a:ext>
                  </a:extLst>
                </a:gridCol>
                <a:gridCol w="3435749">
                  <a:extLst>
                    <a:ext uri="{9D8B030D-6E8A-4147-A177-3AD203B41FA5}">
                      <a16:colId xmlns:a16="http://schemas.microsoft.com/office/drawing/2014/main" val="20004"/>
                    </a:ext>
                  </a:extLst>
                </a:gridCol>
                <a:gridCol w="3117624">
                  <a:extLst>
                    <a:ext uri="{9D8B030D-6E8A-4147-A177-3AD203B41FA5}">
                      <a16:colId xmlns:a16="http://schemas.microsoft.com/office/drawing/2014/main" val="20005"/>
                    </a:ext>
                  </a:extLst>
                </a:gridCol>
                <a:gridCol w="3117624">
                  <a:extLst>
                    <a:ext uri="{9D8B030D-6E8A-4147-A177-3AD203B41FA5}">
                      <a16:colId xmlns:a16="http://schemas.microsoft.com/office/drawing/2014/main" val="20006"/>
                    </a:ext>
                  </a:extLst>
                </a:gridCol>
              </a:tblGrid>
              <a:tr h="2385547">
                <a:tc>
                  <a:txBody>
                    <a:bodyPr/>
                    <a:lstStyle/>
                    <a:p>
                      <a:pPr algn="ctr">
                        <a:spcAft>
                          <a:spcPts val="0"/>
                        </a:spcAf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Fonte Finanziamento</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Personale assunto T.D. al </a:t>
                      </a:r>
                    </a:p>
                    <a:p>
                      <a:pPr algn="ctr">
                        <a:spcAft>
                          <a:spcPts val="0"/>
                        </a:spcAf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31.05.2019</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Spesa sostenuta al </a:t>
                      </a:r>
                    </a:p>
                    <a:p>
                      <a:pPr algn="ctr">
                        <a:spcAft>
                          <a:spcPts val="0"/>
                        </a:spcAf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31.12.2018</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Previsione Spesa Target 31.12.2019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2438400" rtl="0" eaLnBrk="1" fontAlgn="auto" latinLnBrk="0" hangingPunct="1">
                        <a:lnSpc>
                          <a:spcPct val="100000"/>
                        </a:lnSpc>
                        <a:spcBef>
                          <a:spcPts val="0"/>
                        </a:spcBef>
                        <a:spcAft>
                          <a:spcPts val="0"/>
                        </a:spcAft>
                        <a:buClrTx/>
                        <a:buSzTx/>
                        <a:buFontTx/>
                        <a:buNone/>
                        <a:tabLst/>
                        <a:defRPr/>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Previsione spesa da sostenere al 31/12/2019 da attestare nel 2020</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Totale </a:t>
                      </a:r>
                    </a:p>
                    <a:p>
                      <a:pPr algn="ctr">
                        <a:spcAft>
                          <a:spcPts val="0"/>
                        </a:spcAf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Avanzamento spesa </a:t>
                      </a:r>
                    </a:p>
                    <a:p>
                      <a:pPr algn="ctr">
                        <a:spcAft>
                          <a:spcPts val="0"/>
                        </a:spcAf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31.12.2019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Totale </a:t>
                      </a:r>
                    </a:p>
                    <a:p>
                      <a:pPr algn="ctr">
                        <a:spcAft>
                          <a:spcPts val="0"/>
                        </a:spcAf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Impegni spesa al 31.05.2019 </a:t>
                      </a:r>
                    </a:p>
                    <a:p>
                      <a:pPr algn="ctr">
                        <a:spcAft>
                          <a:spcPts val="0"/>
                        </a:spcAft>
                      </a:pPr>
                      <a:endPar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4451">
                <a:tc>
                  <a:txBody>
                    <a:bodyPr/>
                    <a:lstStyle/>
                    <a:p>
                      <a:pPr marL="0" marR="0" indent="0" algn="ctr" defTabSz="2438400" rtl="0" eaLnBrk="1" fontAlgn="auto" latinLnBrk="0" hangingPunct="1">
                        <a:lnSpc>
                          <a:spcPct val="100000"/>
                        </a:lnSpc>
                        <a:spcBef>
                          <a:spcPts val="0"/>
                        </a:spcBef>
                        <a:spcAft>
                          <a:spcPts val="0"/>
                        </a:spcAft>
                        <a:buClrTx/>
                        <a:buSzTx/>
                        <a:buFontTx/>
                        <a:buNone/>
                        <a:tabLst/>
                        <a:defRPr/>
                      </a:pPr>
                      <a:endPar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A</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B</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2438400" rtl="0" latinLnBrk="0">
                        <a:lnSpc>
                          <a:spcPct val="100000"/>
                        </a:lnSpc>
                        <a:spcBef>
                          <a:spcPts val="0"/>
                        </a:spcBef>
                        <a:spcAft>
                          <a:spcPts val="0"/>
                        </a:spcAft>
                        <a:buClrTx/>
                        <a:buSzTx/>
                        <a:buFontTx/>
                        <a:buNone/>
                        <a:tabLs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C</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2438400" rtl="0" latinLnBrk="0">
                        <a:lnSpc>
                          <a:spcPct val="100000"/>
                        </a:lnSpc>
                        <a:spcBef>
                          <a:spcPts val="0"/>
                        </a:spcBef>
                        <a:spcAft>
                          <a:spcPts val="0"/>
                        </a:spcAft>
                        <a:buClrTx/>
                        <a:buSzTx/>
                        <a:buFontTx/>
                        <a:buNone/>
                        <a:tabLs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D</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2438400" rtl="0" latinLnBrk="0">
                        <a:lnSpc>
                          <a:spcPct val="100000"/>
                        </a:lnSpc>
                        <a:spcBef>
                          <a:spcPts val="0"/>
                        </a:spcBef>
                        <a:spcAft>
                          <a:spcPts val="0"/>
                        </a:spcAft>
                        <a:buClrTx/>
                        <a:buSzTx/>
                        <a:buFontTx/>
                        <a:buNone/>
                        <a:tabLs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E</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2438400" rtl="0" latinLnBrk="0">
                        <a:lnSpc>
                          <a:spcPct val="100000"/>
                        </a:lnSpc>
                        <a:spcBef>
                          <a:spcPts val="0"/>
                        </a:spcBef>
                        <a:spcAft>
                          <a:spcPts val="0"/>
                        </a:spcAft>
                        <a:buClrTx/>
                        <a:buSzTx/>
                        <a:buFontTx/>
                        <a:buNone/>
                        <a:tabLs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F</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4451">
                <a:tc>
                  <a:txBody>
                    <a:bodyPr/>
                    <a:lstStyle/>
                    <a:p>
                      <a:pPr marL="0" marR="0" indent="0" algn="ctr" defTabSz="2438400" rtl="0" eaLnBrk="1" fontAlgn="auto" latinLnBrk="0" hangingPunct="1">
                        <a:lnSpc>
                          <a:spcPct val="100000"/>
                        </a:lnSpc>
                        <a:spcBef>
                          <a:spcPts val="0"/>
                        </a:spcBef>
                        <a:spcAft>
                          <a:spcPts val="0"/>
                        </a:spcAft>
                        <a:buClrTx/>
                        <a:buSzTx/>
                        <a:buFontTx/>
                        <a:buNone/>
                        <a:tabLst/>
                        <a:defRPr/>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POC</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3</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2438400" rtl="0" latinLnBrk="0">
                        <a:lnSpc>
                          <a:spcPct val="100000"/>
                        </a:lnSpc>
                        <a:spcBef>
                          <a:spcPts val="0"/>
                        </a:spcBef>
                        <a:spcAft>
                          <a:spcPts val="0"/>
                        </a:spcAft>
                        <a:buClrTx/>
                        <a:buSzTx/>
                        <a:buFontTx/>
                        <a:buNone/>
                        <a:tabLs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€ 73.917,18 </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2438400" rtl="0" latinLnBrk="0">
                        <a:lnSpc>
                          <a:spcPct val="100000"/>
                        </a:lnSpc>
                        <a:spcBef>
                          <a:spcPts val="0"/>
                        </a:spcBef>
                        <a:spcAft>
                          <a:spcPts val="0"/>
                        </a:spcAft>
                        <a:buClrTx/>
                        <a:buSzTx/>
                        <a:buFontTx/>
                        <a:buNone/>
                        <a:tabLs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€ 95.676,35</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a:t>
                      </a:r>
                      <a:r>
                        <a:rPr lang="it-IT" sz="3000" b="0" i="0" u="none" strike="noStrike" dirty="0">
                          <a:solidFill>
                            <a:srgbClr val="254061"/>
                          </a:solidFill>
                          <a:effectLst/>
                          <a:latin typeface="Times New Roman"/>
                        </a:rPr>
                        <a:t>169.593,53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2438400" rtl="0" fontAlgn="ctr" latinLnBrk="0">
                        <a:lnSpc>
                          <a:spcPct val="100000"/>
                        </a:lnSpc>
                        <a:spcBef>
                          <a:spcPts val="0"/>
                        </a:spcBef>
                        <a:spcAft>
                          <a:spcPts val="0"/>
                        </a:spcAft>
                        <a:buClrTx/>
                        <a:buSzTx/>
                        <a:buFontTx/>
                        <a:buNone/>
                        <a:tabLst/>
                      </a:pPr>
                      <a:r>
                        <a:rPr lang="it-IT" sz="3000" b="0" i="0" u="none" strike="noStrike" cap="none" spc="0" baseline="0" dirty="0">
                          <a:ln>
                            <a:noFill/>
                          </a:ln>
                          <a:solidFill>
                            <a:srgbClr val="254061"/>
                          </a:solidFill>
                          <a:effectLst/>
                          <a:uFillTx/>
                          <a:latin typeface="Times New Roman"/>
                          <a:ea typeface="+mn-ea"/>
                          <a:cs typeface="+mn-cs"/>
                          <a:sym typeface="Calibri"/>
                        </a:rPr>
                        <a:t>€   317.733,00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64451">
                <a:tc>
                  <a:txBody>
                    <a:bodyPr/>
                    <a:lstStyle/>
                    <a:p>
                      <a:pPr marL="0" marR="0" indent="0" algn="ctr" defTabSz="2438400" rtl="0" eaLnBrk="1" fontAlgn="auto" latinLnBrk="0" hangingPunct="1">
                        <a:lnSpc>
                          <a:spcPct val="100000"/>
                        </a:lnSpc>
                        <a:spcBef>
                          <a:spcPts val="0"/>
                        </a:spcBef>
                        <a:spcAft>
                          <a:spcPts val="0"/>
                        </a:spcAft>
                        <a:buClrTx/>
                        <a:buSzTx/>
                        <a:buFontTx/>
                        <a:buNone/>
                        <a:tabLst/>
                        <a:defRPr/>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PSR - FEASR</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27</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€ 657.579,39</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€ 437.139,39</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2438400" rtl="0" fontAlgn="ctr" latinLnBrk="0">
                        <a:lnSpc>
                          <a:spcPct val="100000"/>
                        </a:lnSpc>
                        <a:spcBef>
                          <a:spcPts val="0"/>
                        </a:spcBef>
                        <a:spcAft>
                          <a:spcPts val="0"/>
                        </a:spcAft>
                        <a:buClrTx/>
                        <a:buSzTx/>
                        <a:buFontTx/>
                        <a:buNone/>
                        <a:tabLs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€ 477.139,39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a:t>
                      </a:r>
                      <a:r>
                        <a:rPr lang="it-IT" sz="3000" b="0" i="0" u="none" strike="noStrike" dirty="0">
                          <a:solidFill>
                            <a:srgbClr val="254061"/>
                          </a:solidFill>
                          <a:effectLst/>
                          <a:latin typeface="Times New Roman"/>
                        </a:rPr>
                        <a:t>1.571.858,17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2438400" rtl="0" fontAlgn="ctr" latinLnBrk="0">
                        <a:lnSpc>
                          <a:spcPct val="100000"/>
                        </a:lnSpc>
                        <a:spcBef>
                          <a:spcPts val="0"/>
                        </a:spcBef>
                        <a:spcAft>
                          <a:spcPts val="0"/>
                        </a:spcAft>
                        <a:buClrTx/>
                        <a:buSzTx/>
                        <a:buFontTx/>
                        <a:buNone/>
                        <a:tabLst/>
                      </a:pPr>
                      <a:r>
                        <a:rPr lang="it-IT" sz="3000" b="0" i="0" u="none" strike="noStrike" cap="none" spc="0" baseline="0" dirty="0">
                          <a:ln>
                            <a:noFill/>
                          </a:ln>
                          <a:solidFill>
                            <a:srgbClr val="254061"/>
                          </a:solidFill>
                          <a:effectLst/>
                          <a:uFillTx/>
                          <a:latin typeface="Times New Roman"/>
                          <a:ea typeface="+mn-ea"/>
                          <a:cs typeface="+mn-cs"/>
                          <a:sym typeface="Calibri"/>
                        </a:rPr>
                        <a:t>€ 2.836.944,56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64451">
                <a:tc>
                  <a:txBody>
                    <a:bodyPr/>
                    <a:lstStyle/>
                    <a:p>
                      <a:pPr marL="0" marR="0" indent="0" algn="ctr" defTabSz="2438400" rtl="0" eaLnBrk="1" fontAlgn="auto" latinLnBrk="0" hangingPunct="1">
                        <a:lnSpc>
                          <a:spcPct val="100000"/>
                        </a:lnSpc>
                        <a:spcBef>
                          <a:spcPts val="0"/>
                        </a:spcBef>
                        <a:spcAft>
                          <a:spcPts val="0"/>
                        </a:spcAft>
                        <a:buClrTx/>
                        <a:buSzTx/>
                        <a:buFontTx/>
                        <a:buNone/>
                        <a:tabLst/>
                        <a:defRPr/>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FESR AT</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28</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€ 896.375,35</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€ 800.000,00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2438400" rtl="0" latinLnBrk="0">
                        <a:lnSpc>
                          <a:spcPct val="100000"/>
                        </a:lnSpc>
                        <a:spcBef>
                          <a:spcPts val="0"/>
                        </a:spcBef>
                        <a:spcAft>
                          <a:spcPts val="0"/>
                        </a:spcAft>
                        <a:buClrTx/>
                        <a:buSzTx/>
                        <a:buFontTx/>
                        <a:buNone/>
                        <a:tabLs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€ 200.000,00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a:t>
                      </a:r>
                      <a:r>
                        <a:rPr lang="it-IT" sz="3000" b="0" i="0" u="none" strike="noStrike" dirty="0">
                          <a:solidFill>
                            <a:srgbClr val="254061"/>
                          </a:solidFill>
                          <a:effectLst/>
                          <a:latin typeface="Times New Roman"/>
                        </a:rPr>
                        <a:t>1.896.375,35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3000" b="0" i="0" u="none" strike="noStrike" dirty="0">
                          <a:solidFill>
                            <a:srgbClr val="254061"/>
                          </a:solidFill>
                          <a:effectLst/>
                          <a:latin typeface="Times New Roman"/>
                        </a:rPr>
                        <a:t>€ 3.286.446,00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64451">
                <a:tc>
                  <a:txBody>
                    <a:bodyPr/>
                    <a:lstStyle/>
                    <a:p>
                      <a:pPr algn="ctr">
                        <a:spcAft>
                          <a:spcPts val="0"/>
                        </a:spcAf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FSEAT</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13</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€ 300.843,74</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€ 230.000,00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2438400" rtl="0" latinLnBrk="0">
                        <a:lnSpc>
                          <a:spcPct val="100000"/>
                        </a:lnSpc>
                        <a:spcBef>
                          <a:spcPts val="0"/>
                        </a:spcBef>
                        <a:spcAft>
                          <a:spcPts val="0"/>
                        </a:spcAft>
                        <a:buClrTx/>
                        <a:buSzTx/>
                        <a:buFontTx/>
                        <a:buNone/>
                        <a:tabLs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€ 50.000,00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a:t>
                      </a:r>
                      <a:r>
                        <a:rPr lang="it-IT" sz="3000" b="0" i="0" u="none" strike="noStrike" dirty="0">
                          <a:solidFill>
                            <a:srgbClr val="254061"/>
                          </a:solidFill>
                          <a:effectLst/>
                          <a:latin typeface="Times New Roman"/>
                        </a:rPr>
                        <a:t>580.843,74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2438400" rtl="0" eaLnBrk="1" fontAlgn="ctr" latinLnBrk="0" hangingPunct="1">
                        <a:lnSpc>
                          <a:spcPct val="100000"/>
                        </a:lnSpc>
                        <a:spcBef>
                          <a:spcPts val="0"/>
                        </a:spcBef>
                        <a:spcAft>
                          <a:spcPts val="0"/>
                        </a:spcAft>
                        <a:buClrTx/>
                        <a:buSzTx/>
                        <a:buFontTx/>
                        <a:buNone/>
                        <a:tabLst/>
                        <a:defRPr/>
                      </a:pPr>
                      <a:r>
                        <a:rPr lang="it-IT" sz="3000" b="0" i="0" u="none" strike="noStrike" dirty="0">
                          <a:solidFill>
                            <a:srgbClr val="254061"/>
                          </a:solidFill>
                          <a:effectLst/>
                          <a:latin typeface="Times New Roman"/>
                        </a:rPr>
                        <a:t>€ 1.251.744,30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64451">
                <a:tc>
                  <a:txBody>
                    <a:bodyPr/>
                    <a:lstStyle/>
                    <a:p>
                      <a:pPr algn="ctr">
                        <a:spcAft>
                          <a:spcPts val="0"/>
                        </a:spcAf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FSEOT11</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19</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€ 516.336,09</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€ 480.000,00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2438400" rtl="0" latinLnBrk="0">
                        <a:lnSpc>
                          <a:spcPct val="100000"/>
                        </a:lnSpc>
                        <a:spcBef>
                          <a:spcPts val="0"/>
                        </a:spcBef>
                        <a:spcAft>
                          <a:spcPts val="0"/>
                        </a:spcAft>
                        <a:buClrTx/>
                        <a:buSzTx/>
                        <a:buFontTx/>
                        <a:buNone/>
                        <a:tabLst/>
                      </a:pP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€100.000,00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it-IT" sz="3000" b="0"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a:t>
                      </a:r>
                      <a:r>
                        <a:rPr lang="it-IT" sz="3000" b="0" i="0" u="none" strike="noStrike" dirty="0">
                          <a:solidFill>
                            <a:srgbClr val="254061"/>
                          </a:solidFill>
                          <a:effectLst/>
                          <a:latin typeface="Times New Roman"/>
                        </a:rPr>
                        <a:t>1.096.336,09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it-IT" sz="3000" b="0" i="0" u="none" strike="noStrike" dirty="0">
                          <a:solidFill>
                            <a:srgbClr val="254061"/>
                          </a:solidFill>
                          <a:effectLst/>
                          <a:latin typeface="Times New Roman"/>
                        </a:rPr>
                        <a:t>€ 2.062.355,74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64451">
                <a:tc>
                  <a:txBody>
                    <a:bodyPr/>
                    <a:lstStyle/>
                    <a:p>
                      <a:pPr algn="ctr">
                        <a:spcAft>
                          <a:spcPts val="0"/>
                        </a:spcAf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TOTALE</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90</a:t>
                      </a: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€ 244.5051,75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€ 255.9949,13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€922.815,74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3000" b="1" i="0" u="none" strike="noStrike" cap="none" spc="0" baseline="0" dirty="0">
                          <a:ln>
                            <a:noFill/>
                          </a:ln>
                          <a:solidFill>
                            <a:schemeClr val="accent1">
                              <a:lumMod val="50000"/>
                            </a:schemeClr>
                          </a:solidFill>
                          <a:uFillTx/>
                          <a:latin typeface="Times New Roman" pitchFamily="18" charset="0"/>
                          <a:ea typeface="Impact" charset="0"/>
                          <a:cs typeface="Times New Roman" pitchFamily="18" charset="0"/>
                          <a:sym typeface="Calibri"/>
                        </a:rPr>
                        <a:t>€ </a:t>
                      </a:r>
                      <a:r>
                        <a:rPr lang="it-IT" sz="3000" b="1" i="0" u="none" strike="noStrike" dirty="0">
                          <a:solidFill>
                            <a:srgbClr val="254061"/>
                          </a:solidFill>
                          <a:effectLst/>
                          <a:latin typeface="Times New Roman"/>
                        </a:rPr>
                        <a:t>5.927.816,62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3000" b="1" i="0" u="none" strike="noStrike" dirty="0">
                          <a:solidFill>
                            <a:srgbClr val="254061"/>
                          </a:solidFill>
                          <a:effectLst/>
                          <a:latin typeface="Times New Roman"/>
                        </a:rPr>
                        <a:t>€ 9.755.233,40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830577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91079" y="2825552"/>
            <a:ext cx="21170352" cy="2160240"/>
          </a:xfrm>
        </p:spPr>
        <p:txBody>
          <a:bodyPr>
            <a:normAutofit fontScale="90000"/>
          </a:bodyPr>
          <a:lstStyle/>
          <a:p>
            <a:r>
              <a:rPr lang="it-IT" sz="7200" b="1" dirty="0">
                <a:solidFill>
                  <a:schemeClr val="accent1">
                    <a:lumMod val="50000"/>
                  </a:schemeClr>
                </a:solidFill>
                <a:latin typeface="Times New Roman" pitchFamily="18" charset="0"/>
                <a:ea typeface="Impact" charset="0"/>
                <a:cs typeface="Times New Roman" pitchFamily="18" charset="0"/>
              </a:rPr>
              <a:t>Personale assunto PRA 2018-2019 </a:t>
            </a:r>
            <a:br>
              <a:rPr lang="it-IT" sz="7200" b="1" dirty="0">
                <a:solidFill>
                  <a:schemeClr val="accent1">
                    <a:lumMod val="50000"/>
                  </a:schemeClr>
                </a:solidFill>
                <a:latin typeface="Times New Roman" pitchFamily="18" charset="0"/>
                <a:ea typeface="Impact" charset="0"/>
                <a:cs typeface="Times New Roman" pitchFamily="18" charset="0"/>
              </a:rPr>
            </a:br>
            <a:endParaRPr lang="it-IT" sz="7200" b="1" dirty="0">
              <a:solidFill>
                <a:schemeClr val="accent1">
                  <a:lumMod val="50000"/>
                </a:schemeClr>
              </a:solidFill>
              <a:latin typeface="Times New Roman" pitchFamily="18" charset="0"/>
              <a:ea typeface="Impact"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8832" y="4265712"/>
            <a:ext cx="9717088" cy="893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3848" y="4018855"/>
            <a:ext cx="12101512" cy="943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8963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91079" y="2825552"/>
            <a:ext cx="21170352" cy="2160240"/>
          </a:xfrm>
        </p:spPr>
        <p:txBody>
          <a:bodyPr>
            <a:normAutofit/>
          </a:bodyPr>
          <a:lstStyle/>
          <a:p>
            <a:r>
              <a:rPr lang="it-IT" sz="7200" b="1">
                <a:solidFill>
                  <a:schemeClr val="accent1">
                    <a:lumMod val="50000"/>
                  </a:schemeClr>
                </a:solidFill>
                <a:latin typeface="Times New Roman" pitchFamily="18" charset="0"/>
                <a:ea typeface="Impact" charset="0"/>
                <a:cs typeface="Times New Roman" pitchFamily="18" charset="0"/>
              </a:rPr>
              <a:t>Attuazione del Piano formativo Integrato </a:t>
            </a:r>
            <a:endParaRPr lang="it-IT" sz="7200" b="1" dirty="0">
              <a:solidFill>
                <a:schemeClr val="accent1">
                  <a:lumMod val="50000"/>
                </a:schemeClr>
              </a:solidFill>
              <a:latin typeface="Times New Roman" pitchFamily="18" charset="0"/>
              <a:ea typeface="Impact" charset="0"/>
              <a:cs typeface="Times New Roman" pitchFamily="18" charset="0"/>
            </a:endParaRPr>
          </a:p>
        </p:txBody>
      </p:sp>
      <p:sp>
        <p:nvSpPr>
          <p:cNvPr id="6" name="CasellaDiTesto 5"/>
          <p:cNvSpPr txBox="1"/>
          <p:nvPr/>
        </p:nvSpPr>
        <p:spPr>
          <a:xfrm>
            <a:off x="7943528" y="4503561"/>
            <a:ext cx="8064896" cy="646331"/>
          </a:xfrm>
          <a:prstGeom prst="rect">
            <a:avLst/>
          </a:prstGeom>
          <a:noFill/>
        </p:spPr>
        <p:txBody>
          <a:bodyPr wrap="square" rtlCol="0">
            <a:spAutoFit/>
          </a:bodyPr>
          <a:lstStyle/>
          <a:p>
            <a:r>
              <a:rPr lang="it-IT" sz="3600" i="1" dirty="0">
                <a:solidFill>
                  <a:schemeClr val="accent1">
                    <a:lumMod val="75000"/>
                  </a:schemeClr>
                </a:solidFill>
                <a:effectLst>
                  <a:outerShdw blurRad="38100" dist="38100" dir="2700000" algn="tl">
                    <a:srgbClr val="000000">
                      <a:alpha val="43137"/>
                    </a:srgbClr>
                  </a:outerShdw>
                </a:effectLst>
              </a:rPr>
              <a:t>Attuazione fisica (al 31/05/2019)</a:t>
            </a:r>
          </a:p>
        </p:txBody>
      </p:sp>
      <p:graphicFrame>
        <p:nvGraphicFramePr>
          <p:cNvPr id="4" name="Grafico 3"/>
          <p:cNvGraphicFramePr>
            <a:graphicFrameLocks/>
          </p:cNvGraphicFramePr>
          <p:nvPr>
            <p:extLst>
              <p:ext uri="{D42A27DB-BD31-4B8C-83A1-F6EECF244321}">
                <p14:modId xmlns:p14="http://schemas.microsoft.com/office/powerpoint/2010/main" val="626673877"/>
              </p:ext>
            </p:extLst>
          </p:nvPr>
        </p:nvGraphicFramePr>
        <p:xfrm>
          <a:off x="13776176" y="5561856"/>
          <a:ext cx="9793707" cy="66565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4190615809"/>
              </p:ext>
            </p:extLst>
          </p:nvPr>
        </p:nvGraphicFramePr>
        <p:xfrm>
          <a:off x="1390800" y="5417840"/>
          <a:ext cx="8669868" cy="2377440"/>
        </p:xfrm>
        <a:graphic>
          <a:graphicData uri="http://schemas.openxmlformats.org/drawingml/2006/table">
            <a:tbl>
              <a:tblPr firstRow="1" bandRow="1">
                <a:tableStyleId>{35758FB7-9AC5-4552-8A53-C91805E547FA}</a:tableStyleId>
              </a:tblPr>
              <a:tblGrid>
                <a:gridCol w="2424141">
                  <a:extLst>
                    <a:ext uri="{9D8B030D-6E8A-4147-A177-3AD203B41FA5}">
                      <a16:colId xmlns:a16="http://schemas.microsoft.com/office/drawing/2014/main" val="20000"/>
                    </a:ext>
                  </a:extLst>
                </a:gridCol>
                <a:gridCol w="1910793">
                  <a:extLst>
                    <a:ext uri="{9D8B030D-6E8A-4147-A177-3AD203B41FA5}">
                      <a16:colId xmlns:a16="http://schemas.microsoft.com/office/drawing/2014/main" val="20001"/>
                    </a:ext>
                  </a:extLst>
                </a:gridCol>
                <a:gridCol w="2167467">
                  <a:extLst>
                    <a:ext uri="{9D8B030D-6E8A-4147-A177-3AD203B41FA5}">
                      <a16:colId xmlns:a16="http://schemas.microsoft.com/office/drawing/2014/main" val="20002"/>
                    </a:ext>
                  </a:extLst>
                </a:gridCol>
                <a:gridCol w="2167467">
                  <a:extLst>
                    <a:ext uri="{9D8B030D-6E8A-4147-A177-3AD203B41FA5}">
                      <a16:colId xmlns:a16="http://schemas.microsoft.com/office/drawing/2014/main" val="20003"/>
                    </a:ext>
                  </a:extLst>
                </a:gridCol>
              </a:tblGrid>
              <a:tr h="370840">
                <a:tc>
                  <a:txBody>
                    <a:bodyPr/>
                    <a:lstStyle/>
                    <a:p>
                      <a:r>
                        <a:rPr lang="it-IT" sz="2800" dirty="0"/>
                        <a:t>Numero</a:t>
                      </a:r>
                      <a:r>
                        <a:rPr lang="it-IT" sz="2800" baseline="0" dirty="0"/>
                        <a:t> attività formative approvate</a:t>
                      </a:r>
                      <a:r>
                        <a:rPr lang="it-IT" sz="2800" dirty="0"/>
                        <a:t> </a:t>
                      </a:r>
                    </a:p>
                  </a:txBody>
                  <a:tcPr/>
                </a:tc>
                <a:tc>
                  <a:txBody>
                    <a:bodyPr/>
                    <a:lstStyle/>
                    <a:p>
                      <a:r>
                        <a:rPr lang="it-IT" sz="2800" dirty="0"/>
                        <a:t>Numero</a:t>
                      </a:r>
                      <a:r>
                        <a:rPr lang="it-IT" sz="2800" baseline="0" dirty="0"/>
                        <a:t> attività formative realizzate</a:t>
                      </a:r>
                      <a:endParaRPr lang="it-IT" sz="2800" dirty="0"/>
                    </a:p>
                  </a:txBody>
                  <a:tcPr/>
                </a:tc>
                <a:tc>
                  <a:txBody>
                    <a:bodyPr/>
                    <a:lstStyle/>
                    <a:p>
                      <a:r>
                        <a:rPr lang="it-IT" sz="2800" dirty="0"/>
                        <a:t>Numero ore di formazione erogate</a:t>
                      </a:r>
                    </a:p>
                  </a:txBody>
                  <a:tcPr/>
                </a:tc>
                <a:tc>
                  <a:txBody>
                    <a:bodyPr/>
                    <a:lstStyle/>
                    <a:p>
                      <a:r>
                        <a:rPr lang="it-IT" sz="2800" dirty="0"/>
                        <a:t>Numero</a:t>
                      </a:r>
                      <a:r>
                        <a:rPr lang="it-IT" sz="2800" baseline="0" dirty="0"/>
                        <a:t> formati</a:t>
                      </a:r>
                      <a:endParaRPr lang="it-IT" sz="2800" dirty="0"/>
                    </a:p>
                  </a:txBody>
                  <a:tcPr/>
                </a:tc>
                <a:extLst>
                  <a:ext uri="{0D108BD9-81ED-4DB2-BD59-A6C34878D82A}">
                    <a16:rowId xmlns:a16="http://schemas.microsoft.com/office/drawing/2014/main" val="10000"/>
                  </a:ext>
                </a:extLst>
              </a:tr>
              <a:tr h="370840">
                <a:tc>
                  <a:txBody>
                    <a:bodyPr/>
                    <a:lstStyle/>
                    <a:p>
                      <a:r>
                        <a:rPr lang="it-IT" b="1" dirty="0"/>
                        <a:t>215</a:t>
                      </a:r>
                    </a:p>
                  </a:txBody>
                  <a:tcPr/>
                </a:tc>
                <a:tc>
                  <a:txBody>
                    <a:bodyPr/>
                    <a:lstStyle/>
                    <a:p>
                      <a:r>
                        <a:rPr lang="it-IT" b="1" dirty="0"/>
                        <a:t>155</a:t>
                      </a:r>
                    </a:p>
                  </a:txBody>
                  <a:tcPr/>
                </a:tc>
                <a:tc>
                  <a:txBody>
                    <a:bodyPr/>
                    <a:lstStyle/>
                    <a:p>
                      <a:r>
                        <a:rPr lang="it-IT" b="1" dirty="0"/>
                        <a:t>3306</a:t>
                      </a:r>
                    </a:p>
                  </a:txBody>
                  <a:tcPr/>
                </a:tc>
                <a:tc>
                  <a:txBody>
                    <a:bodyPr/>
                    <a:lstStyle/>
                    <a:p>
                      <a:r>
                        <a:rPr lang="it-IT" b="1" dirty="0"/>
                        <a:t>2085</a:t>
                      </a:r>
                    </a:p>
                  </a:txBody>
                  <a:tcPr/>
                </a:tc>
                <a:extLst>
                  <a:ext uri="{0D108BD9-81ED-4DB2-BD59-A6C34878D82A}">
                    <a16:rowId xmlns:a16="http://schemas.microsoft.com/office/drawing/2014/main" val="10001"/>
                  </a:ext>
                </a:extLst>
              </a:tr>
            </a:tbl>
          </a:graphicData>
        </a:graphic>
      </p:graphicFrame>
      <p:sp>
        <p:nvSpPr>
          <p:cNvPr id="5" name="Rettangolo 4"/>
          <p:cNvSpPr/>
          <p:nvPr/>
        </p:nvSpPr>
        <p:spPr>
          <a:xfrm>
            <a:off x="1534816" y="8298160"/>
            <a:ext cx="12529392" cy="646331"/>
          </a:xfrm>
          <a:prstGeom prst="rect">
            <a:avLst/>
          </a:prstGeom>
        </p:spPr>
        <p:txBody>
          <a:bodyPr wrap="square">
            <a:spAutoFit/>
          </a:bodyPr>
          <a:lstStyle/>
          <a:p>
            <a:r>
              <a:rPr lang="it-IT" sz="3600" i="1" dirty="0">
                <a:solidFill>
                  <a:schemeClr val="accent1">
                    <a:lumMod val="75000"/>
                  </a:schemeClr>
                </a:solidFill>
                <a:effectLst>
                  <a:outerShdw blurRad="38100" dist="38100" dir="2700000" algn="tl">
                    <a:srgbClr val="000000">
                      <a:alpha val="43137"/>
                    </a:srgbClr>
                  </a:outerShdw>
                </a:effectLst>
              </a:rPr>
              <a:t>Ripartizione ore formazione erogate per aree tematiche</a:t>
            </a:r>
          </a:p>
        </p:txBody>
      </p:sp>
      <p:graphicFrame>
        <p:nvGraphicFramePr>
          <p:cNvPr id="7" name="Tabella 6"/>
          <p:cNvGraphicFramePr>
            <a:graphicFrameLocks noGrp="1"/>
          </p:cNvGraphicFramePr>
          <p:nvPr>
            <p:extLst>
              <p:ext uri="{D42A27DB-BD31-4B8C-83A1-F6EECF244321}">
                <p14:modId xmlns:p14="http://schemas.microsoft.com/office/powerpoint/2010/main" val="1934499080"/>
              </p:ext>
            </p:extLst>
          </p:nvPr>
        </p:nvGraphicFramePr>
        <p:xfrm>
          <a:off x="1246785" y="9006049"/>
          <a:ext cx="9073008" cy="4239494"/>
        </p:xfrm>
        <a:graphic>
          <a:graphicData uri="http://schemas.openxmlformats.org/drawingml/2006/table">
            <a:tbl>
              <a:tblPr>
                <a:tableStyleId>{5940675A-B579-460E-94D1-54222C63F5DA}</a:tableStyleId>
              </a:tblPr>
              <a:tblGrid>
                <a:gridCol w="5005519">
                  <a:extLst>
                    <a:ext uri="{9D8B030D-6E8A-4147-A177-3AD203B41FA5}">
                      <a16:colId xmlns:a16="http://schemas.microsoft.com/office/drawing/2014/main" val="20000"/>
                    </a:ext>
                  </a:extLst>
                </a:gridCol>
                <a:gridCol w="2613191">
                  <a:extLst>
                    <a:ext uri="{9D8B030D-6E8A-4147-A177-3AD203B41FA5}">
                      <a16:colId xmlns:a16="http://schemas.microsoft.com/office/drawing/2014/main" val="20001"/>
                    </a:ext>
                  </a:extLst>
                </a:gridCol>
                <a:gridCol w="1454298">
                  <a:extLst>
                    <a:ext uri="{9D8B030D-6E8A-4147-A177-3AD203B41FA5}">
                      <a16:colId xmlns:a16="http://schemas.microsoft.com/office/drawing/2014/main" val="20002"/>
                    </a:ext>
                  </a:extLst>
                </a:gridCol>
              </a:tblGrid>
              <a:tr h="373413">
                <a:tc>
                  <a:txBody>
                    <a:bodyPr/>
                    <a:lstStyle/>
                    <a:p>
                      <a:pPr algn="l" fontAlgn="b"/>
                      <a:r>
                        <a:rPr lang="it-IT" sz="2800" b="1" u="none" strike="noStrike" dirty="0">
                          <a:solidFill>
                            <a:schemeClr val="bg1"/>
                          </a:solidFill>
                          <a:effectLst/>
                        </a:rPr>
                        <a:t>Aree Tematiche</a:t>
                      </a:r>
                      <a:endParaRPr lang="it-IT" sz="2800" b="1" i="0" u="none" strike="noStrike" dirty="0">
                        <a:solidFill>
                          <a:schemeClr val="bg1"/>
                        </a:solidFill>
                        <a:effectLst/>
                        <a:latin typeface="Calibri" panose="020F0502020204030204" pitchFamily="34" charset="0"/>
                      </a:endParaRPr>
                    </a:p>
                  </a:txBody>
                  <a:tcPr marL="9525" marR="9525" marT="9525" marB="0" anchor="b">
                    <a:solidFill>
                      <a:srgbClr val="1BB4D3"/>
                    </a:solidFill>
                  </a:tcPr>
                </a:tc>
                <a:tc>
                  <a:txBody>
                    <a:bodyPr/>
                    <a:lstStyle/>
                    <a:p>
                      <a:pPr algn="l" fontAlgn="b"/>
                      <a:r>
                        <a:rPr lang="it-IT" sz="2800" b="1" u="none" strike="noStrike" dirty="0">
                          <a:solidFill>
                            <a:schemeClr val="bg1"/>
                          </a:solidFill>
                          <a:effectLst/>
                        </a:rPr>
                        <a:t>Ore erogate</a:t>
                      </a:r>
                      <a:endParaRPr lang="it-IT" sz="2800" b="1" i="0" u="none" strike="noStrike" dirty="0">
                        <a:solidFill>
                          <a:schemeClr val="bg1"/>
                        </a:solidFill>
                        <a:effectLst/>
                        <a:latin typeface="Calibri" panose="020F0502020204030204" pitchFamily="34" charset="0"/>
                      </a:endParaRPr>
                    </a:p>
                  </a:txBody>
                  <a:tcPr marL="9525" marR="9525" marT="9525" marB="0" anchor="b">
                    <a:solidFill>
                      <a:srgbClr val="1BB4D3"/>
                    </a:solidFill>
                  </a:tcPr>
                </a:tc>
                <a:tc>
                  <a:txBody>
                    <a:bodyPr/>
                    <a:lstStyle/>
                    <a:p>
                      <a:pPr algn="ctr" fontAlgn="b"/>
                      <a:r>
                        <a:rPr lang="it-IT" sz="2800" b="1" u="none" strike="noStrike" dirty="0">
                          <a:solidFill>
                            <a:schemeClr val="bg1"/>
                          </a:solidFill>
                          <a:effectLst/>
                        </a:rPr>
                        <a:t>%</a:t>
                      </a:r>
                      <a:endParaRPr lang="it-IT" sz="2800" b="1" i="0" u="none" strike="noStrike" dirty="0">
                        <a:solidFill>
                          <a:schemeClr val="bg1"/>
                        </a:solidFill>
                        <a:effectLst/>
                        <a:latin typeface="Calibri" panose="020F0502020204030204" pitchFamily="34" charset="0"/>
                      </a:endParaRPr>
                    </a:p>
                  </a:txBody>
                  <a:tcPr marL="9525" marR="9525" marT="9525" marB="0" anchor="b">
                    <a:solidFill>
                      <a:srgbClr val="1BB4D3"/>
                    </a:solidFill>
                  </a:tcPr>
                </a:tc>
                <a:extLst>
                  <a:ext uri="{0D108BD9-81ED-4DB2-BD59-A6C34878D82A}">
                    <a16:rowId xmlns:a16="http://schemas.microsoft.com/office/drawing/2014/main" val="10000"/>
                  </a:ext>
                </a:extLst>
              </a:tr>
              <a:tr h="376234">
                <a:tc>
                  <a:txBody>
                    <a:bodyPr/>
                    <a:lstStyle/>
                    <a:p>
                      <a:pPr algn="l" fontAlgn="b"/>
                      <a:r>
                        <a:rPr lang="it-IT" sz="2400" b="1" u="none" strike="noStrike" dirty="0">
                          <a:effectLst/>
                        </a:rPr>
                        <a:t>Area Giuridica (AG) </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ctr" fontAlgn="b"/>
                      <a:r>
                        <a:rPr lang="it-IT" sz="2400" b="1" u="none" strike="noStrike" dirty="0">
                          <a:effectLst/>
                        </a:rPr>
                        <a:t>678</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ctr" fontAlgn="b"/>
                      <a:r>
                        <a:rPr lang="it-IT" sz="2400" b="1" u="none" strike="noStrike" dirty="0">
                          <a:effectLst/>
                        </a:rPr>
                        <a:t>20%</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10001"/>
                  </a:ext>
                </a:extLst>
              </a:tr>
              <a:tr h="376234">
                <a:tc>
                  <a:txBody>
                    <a:bodyPr/>
                    <a:lstStyle/>
                    <a:p>
                      <a:pPr algn="l" fontAlgn="b"/>
                      <a:r>
                        <a:rPr lang="it-IT" sz="2400" b="1" u="none" strike="noStrike" dirty="0">
                          <a:effectLst/>
                        </a:rPr>
                        <a:t>Area Organizzazione (AO) </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ctr" fontAlgn="b"/>
                      <a:r>
                        <a:rPr lang="it-IT" sz="2400" b="1" u="none" strike="noStrike" dirty="0">
                          <a:effectLst/>
                        </a:rPr>
                        <a:t>503</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ctr" fontAlgn="b"/>
                      <a:r>
                        <a:rPr lang="it-IT" sz="2400" b="1" u="none" strike="noStrike" dirty="0">
                          <a:effectLst/>
                        </a:rPr>
                        <a:t>15%</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10002"/>
                  </a:ext>
                </a:extLst>
              </a:tr>
              <a:tr h="376234">
                <a:tc>
                  <a:txBody>
                    <a:bodyPr/>
                    <a:lstStyle/>
                    <a:p>
                      <a:pPr algn="l" fontAlgn="b"/>
                      <a:r>
                        <a:rPr lang="it-IT" sz="2400" b="1" u="none" strike="noStrike" dirty="0">
                          <a:effectLst/>
                        </a:rPr>
                        <a:t>Area Comunicazione (AC) </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ctr" fontAlgn="b"/>
                      <a:r>
                        <a:rPr lang="it-IT" sz="2400" b="1" u="none" strike="noStrike" dirty="0">
                          <a:effectLst/>
                        </a:rPr>
                        <a:t>318</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ctr" fontAlgn="b"/>
                      <a:r>
                        <a:rPr lang="it-IT" sz="2400" b="1" u="none" strike="noStrike" dirty="0">
                          <a:effectLst/>
                        </a:rPr>
                        <a:t>10%</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10003"/>
                  </a:ext>
                </a:extLst>
              </a:tr>
              <a:tr h="742917">
                <a:tc>
                  <a:txBody>
                    <a:bodyPr/>
                    <a:lstStyle/>
                    <a:p>
                      <a:pPr algn="l" fontAlgn="b"/>
                      <a:r>
                        <a:rPr lang="it-IT" sz="2400" b="1" u="none" strike="noStrike" dirty="0">
                          <a:effectLst/>
                        </a:rPr>
                        <a:t>Area Economico-Finanziaria (AF) </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ctr" fontAlgn="b"/>
                      <a:r>
                        <a:rPr lang="it-IT" sz="2400" b="1" u="none" strike="noStrike" dirty="0">
                          <a:effectLst/>
                        </a:rPr>
                        <a:t>396</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ctr" fontAlgn="b"/>
                      <a:r>
                        <a:rPr lang="it-IT" sz="2400" b="1" u="none" strike="noStrike" dirty="0">
                          <a:effectLst/>
                        </a:rPr>
                        <a:t>12%</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10004"/>
                  </a:ext>
                </a:extLst>
              </a:tr>
              <a:tr h="376234">
                <a:tc>
                  <a:txBody>
                    <a:bodyPr/>
                    <a:lstStyle/>
                    <a:p>
                      <a:pPr algn="l" fontAlgn="b"/>
                      <a:r>
                        <a:rPr lang="it-IT" sz="2400" b="1" u="none" strike="noStrike" dirty="0">
                          <a:effectLst/>
                        </a:rPr>
                        <a:t>Area Europa (AE)</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ctr" fontAlgn="b"/>
                      <a:r>
                        <a:rPr lang="it-IT" sz="2400" b="1" u="none" strike="noStrike" dirty="0">
                          <a:effectLst/>
                        </a:rPr>
                        <a:t>98</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ctr" fontAlgn="b"/>
                      <a:r>
                        <a:rPr lang="it-IT" sz="2400" b="1" u="none" strike="noStrike" dirty="0">
                          <a:effectLst/>
                        </a:rPr>
                        <a:t>3%</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10005"/>
                  </a:ext>
                </a:extLst>
              </a:tr>
              <a:tr h="742917">
                <a:tc>
                  <a:txBody>
                    <a:bodyPr/>
                    <a:lstStyle/>
                    <a:p>
                      <a:pPr algn="l" fontAlgn="b"/>
                      <a:r>
                        <a:rPr lang="it-IT" sz="2400" b="1" u="none" strike="noStrike" dirty="0">
                          <a:effectLst/>
                        </a:rPr>
                        <a:t>Area Specialistica-Settoriale (AS)</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ctr" fontAlgn="b"/>
                      <a:r>
                        <a:rPr lang="it-IT" sz="2400" b="1" u="none" strike="noStrike" dirty="0">
                          <a:effectLst/>
                        </a:rPr>
                        <a:t>1186</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ctr" fontAlgn="b"/>
                      <a:r>
                        <a:rPr lang="it-IT" sz="2400" b="1" u="none" strike="noStrike" dirty="0">
                          <a:effectLst/>
                        </a:rPr>
                        <a:t>36%</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10006"/>
                  </a:ext>
                </a:extLst>
              </a:tr>
              <a:tr h="376234">
                <a:tc>
                  <a:txBody>
                    <a:bodyPr/>
                    <a:lstStyle/>
                    <a:p>
                      <a:pPr algn="l" fontAlgn="b"/>
                      <a:r>
                        <a:rPr lang="it-IT" sz="2400" b="1" u="none" strike="noStrike" dirty="0">
                          <a:effectLst/>
                        </a:rPr>
                        <a:t>Area Informatica (AI)</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ctr" fontAlgn="b"/>
                      <a:r>
                        <a:rPr lang="it-IT" sz="2400" b="1" u="none" strike="noStrike" dirty="0">
                          <a:effectLst/>
                        </a:rPr>
                        <a:t>127</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tc>
                  <a:txBody>
                    <a:bodyPr/>
                    <a:lstStyle/>
                    <a:p>
                      <a:pPr algn="ctr" fontAlgn="b"/>
                      <a:r>
                        <a:rPr lang="it-IT" sz="2400" b="1" u="none" strike="noStrike" dirty="0">
                          <a:effectLst/>
                        </a:rPr>
                        <a:t>4%</a:t>
                      </a:r>
                      <a:endParaRPr lang="it-IT" sz="2400" b="1" i="0" u="none" strike="noStrike" dirty="0">
                        <a:solidFill>
                          <a:srgbClr val="000000"/>
                        </a:solidFill>
                        <a:effectLst/>
                        <a:latin typeface="Calibri" panose="020F050202020403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10007"/>
                  </a:ext>
                </a:extLst>
              </a:tr>
              <a:tr h="376234">
                <a:tc>
                  <a:txBody>
                    <a:bodyPr/>
                    <a:lstStyle/>
                    <a:p>
                      <a:pPr algn="l" fontAlgn="b"/>
                      <a:r>
                        <a:rPr lang="it-IT" sz="2800" b="1" u="none" strike="noStrike" dirty="0">
                          <a:solidFill>
                            <a:schemeClr val="bg1"/>
                          </a:solidFill>
                          <a:effectLst/>
                        </a:rPr>
                        <a:t>TOTALE ORE</a:t>
                      </a:r>
                      <a:endParaRPr lang="it-IT" sz="2800" b="1" i="0" u="none" strike="noStrike" dirty="0">
                        <a:solidFill>
                          <a:schemeClr val="bg1"/>
                        </a:solidFill>
                        <a:effectLst/>
                        <a:latin typeface="Calibri" panose="020F0502020204030204" pitchFamily="34" charset="0"/>
                      </a:endParaRPr>
                    </a:p>
                  </a:txBody>
                  <a:tcPr marL="9525" marR="9525" marT="9525" marB="0" anchor="b">
                    <a:solidFill>
                      <a:srgbClr val="1BB4D3"/>
                    </a:solidFill>
                  </a:tcPr>
                </a:tc>
                <a:tc>
                  <a:txBody>
                    <a:bodyPr/>
                    <a:lstStyle/>
                    <a:p>
                      <a:pPr algn="ctr" fontAlgn="b"/>
                      <a:r>
                        <a:rPr lang="it-IT" sz="2800" b="1" u="none" strike="noStrike" dirty="0">
                          <a:solidFill>
                            <a:schemeClr val="bg1"/>
                          </a:solidFill>
                          <a:effectLst/>
                        </a:rPr>
                        <a:t>3306</a:t>
                      </a:r>
                      <a:endParaRPr lang="it-IT" sz="2800" b="1" i="0" u="none" strike="noStrike" dirty="0">
                        <a:solidFill>
                          <a:schemeClr val="bg1"/>
                        </a:solidFill>
                        <a:effectLst/>
                        <a:latin typeface="Calibri" panose="020F0502020204030204" pitchFamily="34" charset="0"/>
                      </a:endParaRPr>
                    </a:p>
                  </a:txBody>
                  <a:tcPr marL="9525" marR="9525" marT="9525" marB="0" anchor="b">
                    <a:solidFill>
                      <a:srgbClr val="1BB4D3"/>
                    </a:solidFill>
                  </a:tcPr>
                </a:tc>
                <a:tc>
                  <a:txBody>
                    <a:bodyPr/>
                    <a:lstStyle/>
                    <a:p>
                      <a:pPr algn="ctr" fontAlgn="b"/>
                      <a:r>
                        <a:rPr lang="it-IT" sz="2800" b="1" u="none" strike="noStrike" dirty="0">
                          <a:solidFill>
                            <a:schemeClr val="bg1"/>
                          </a:solidFill>
                          <a:effectLst/>
                        </a:rPr>
                        <a:t>100%</a:t>
                      </a:r>
                      <a:endParaRPr lang="it-IT" sz="2800" b="1" i="0" u="none" strike="noStrike" dirty="0">
                        <a:solidFill>
                          <a:schemeClr val="bg1"/>
                        </a:solidFill>
                        <a:effectLst/>
                        <a:latin typeface="Calibri" panose="020F0502020204030204" pitchFamily="34" charset="0"/>
                      </a:endParaRPr>
                    </a:p>
                  </a:txBody>
                  <a:tcPr marL="9525" marR="9525" marT="9525" marB="0" anchor="b">
                    <a:solidFill>
                      <a:srgbClr val="1BB4D3"/>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8788039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91079" y="2825552"/>
            <a:ext cx="21170352" cy="2160240"/>
          </a:xfrm>
        </p:spPr>
        <p:txBody>
          <a:bodyPr>
            <a:normAutofit/>
          </a:bodyPr>
          <a:lstStyle/>
          <a:p>
            <a:r>
              <a:rPr lang="it-IT" sz="7200" b="1" dirty="0">
                <a:solidFill>
                  <a:schemeClr val="accent1">
                    <a:lumMod val="50000"/>
                  </a:schemeClr>
                </a:solidFill>
                <a:latin typeface="Times New Roman" pitchFamily="18" charset="0"/>
                <a:ea typeface="Impact" charset="0"/>
                <a:cs typeface="Times New Roman" pitchFamily="18" charset="0"/>
              </a:rPr>
              <a:t>Attuazione del Piano formativo Integrato </a:t>
            </a:r>
          </a:p>
        </p:txBody>
      </p:sp>
      <p:graphicFrame>
        <p:nvGraphicFramePr>
          <p:cNvPr id="3" name="Tabella 2"/>
          <p:cNvGraphicFramePr>
            <a:graphicFrameLocks noGrp="1"/>
          </p:cNvGraphicFramePr>
          <p:nvPr>
            <p:extLst>
              <p:ext uri="{D42A27DB-BD31-4B8C-83A1-F6EECF244321}">
                <p14:modId xmlns:p14="http://schemas.microsoft.com/office/powerpoint/2010/main" val="355828505"/>
              </p:ext>
            </p:extLst>
          </p:nvPr>
        </p:nvGraphicFramePr>
        <p:xfrm>
          <a:off x="1534816" y="5633864"/>
          <a:ext cx="20251814" cy="3108960"/>
        </p:xfrm>
        <a:graphic>
          <a:graphicData uri="http://schemas.openxmlformats.org/drawingml/2006/table">
            <a:tbl>
              <a:tblPr firstRow="1" bandRow="1">
                <a:tableStyleId>{35758FB7-9AC5-4552-8A53-C91805E547FA}</a:tableStyleId>
              </a:tblPr>
              <a:tblGrid>
                <a:gridCol w="4630467">
                  <a:extLst>
                    <a:ext uri="{9D8B030D-6E8A-4147-A177-3AD203B41FA5}">
                      <a16:colId xmlns:a16="http://schemas.microsoft.com/office/drawing/2014/main" val="20000"/>
                    </a:ext>
                  </a:extLst>
                </a:gridCol>
                <a:gridCol w="4170939">
                  <a:extLst>
                    <a:ext uri="{9D8B030D-6E8A-4147-A177-3AD203B41FA5}">
                      <a16:colId xmlns:a16="http://schemas.microsoft.com/office/drawing/2014/main" val="20001"/>
                    </a:ext>
                  </a:extLst>
                </a:gridCol>
                <a:gridCol w="3856149">
                  <a:extLst>
                    <a:ext uri="{9D8B030D-6E8A-4147-A177-3AD203B41FA5}">
                      <a16:colId xmlns:a16="http://schemas.microsoft.com/office/drawing/2014/main" val="20002"/>
                    </a:ext>
                  </a:extLst>
                </a:gridCol>
                <a:gridCol w="3856151">
                  <a:extLst>
                    <a:ext uri="{9D8B030D-6E8A-4147-A177-3AD203B41FA5}">
                      <a16:colId xmlns:a16="http://schemas.microsoft.com/office/drawing/2014/main" val="20003"/>
                    </a:ext>
                  </a:extLst>
                </a:gridCol>
                <a:gridCol w="3738108">
                  <a:extLst>
                    <a:ext uri="{9D8B030D-6E8A-4147-A177-3AD203B41FA5}">
                      <a16:colId xmlns:a16="http://schemas.microsoft.com/office/drawing/2014/main" val="20004"/>
                    </a:ext>
                  </a:extLst>
                </a:gridCol>
              </a:tblGrid>
              <a:tr h="2232248">
                <a:tc>
                  <a:txBody>
                    <a:bodyPr/>
                    <a:lstStyle/>
                    <a:p>
                      <a:pPr algn="l"/>
                      <a:r>
                        <a:rPr lang="it-IT" dirty="0"/>
                        <a:t>Importo Programmato  DGR 1572/2018</a:t>
                      </a:r>
                    </a:p>
                  </a:txBody>
                  <a:tcPr/>
                </a:tc>
                <a:tc>
                  <a:txBody>
                    <a:bodyPr/>
                    <a:lstStyle/>
                    <a:p>
                      <a:pPr algn="l"/>
                      <a:r>
                        <a:rPr lang="it-IT" dirty="0"/>
                        <a:t>Impegni al 31/12/2018</a:t>
                      </a:r>
                    </a:p>
                  </a:txBody>
                  <a:tcPr/>
                </a:tc>
                <a:tc>
                  <a:txBody>
                    <a:bodyPr/>
                    <a:lstStyle/>
                    <a:p>
                      <a:pPr algn="l"/>
                      <a:r>
                        <a:rPr lang="it-IT" dirty="0"/>
                        <a:t>Spesa attestata al 31/05/2019</a:t>
                      </a:r>
                    </a:p>
                  </a:txBody>
                  <a:tcPr>
                    <a:solidFill>
                      <a:schemeClr val="accent5"/>
                    </a:solidFill>
                  </a:tcPr>
                </a:tc>
                <a:tc>
                  <a:txBody>
                    <a:bodyPr/>
                    <a:lstStyle/>
                    <a:p>
                      <a:pPr algn="l"/>
                      <a:r>
                        <a:rPr lang="it-IT" dirty="0"/>
                        <a:t>Previsione di spesa attestabile (periodo 01/06/2019 - 31/12/2019)</a:t>
                      </a:r>
                    </a:p>
                  </a:txBody>
                  <a:tcPr/>
                </a:tc>
                <a:tc>
                  <a:txBody>
                    <a:bodyPr/>
                    <a:lstStyle/>
                    <a:p>
                      <a:pPr algn="l"/>
                      <a:r>
                        <a:rPr lang="it-IT" dirty="0">
                          <a:solidFill>
                            <a:schemeClr val="bg1"/>
                          </a:solidFill>
                        </a:rPr>
                        <a:t>Previsione</a:t>
                      </a:r>
                      <a:r>
                        <a:rPr lang="it-IT" baseline="0" dirty="0">
                          <a:solidFill>
                            <a:schemeClr val="bg1"/>
                          </a:solidFill>
                        </a:rPr>
                        <a:t> spesa cumulata attestabile al 31/12/2019 </a:t>
                      </a:r>
                      <a:endParaRPr lang="it-IT" dirty="0">
                        <a:solidFill>
                          <a:schemeClr val="bg1"/>
                        </a:solidFill>
                      </a:endParaRPr>
                    </a:p>
                  </a:txBody>
                  <a:tcPr/>
                </a:tc>
                <a:extLst>
                  <a:ext uri="{0D108BD9-81ED-4DB2-BD59-A6C34878D82A}">
                    <a16:rowId xmlns:a16="http://schemas.microsoft.com/office/drawing/2014/main" val="10000"/>
                  </a:ext>
                </a:extLst>
              </a:tr>
              <a:tr h="545313">
                <a:tc>
                  <a:txBody>
                    <a:bodyPr/>
                    <a:lstStyle/>
                    <a:p>
                      <a:pPr algn="l"/>
                      <a:r>
                        <a:rPr lang="it-IT" b="1" dirty="0"/>
                        <a:t>€</a:t>
                      </a:r>
                      <a:r>
                        <a:rPr lang="it-IT" b="1" baseline="0" dirty="0"/>
                        <a:t> 1.367.533,00</a:t>
                      </a:r>
                      <a:endParaRPr lang="it-IT" b="1" dirty="0"/>
                    </a:p>
                  </a:txBody>
                  <a:tcPr/>
                </a:tc>
                <a:tc>
                  <a:txBody>
                    <a:bodyPr/>
                    <a:lstStyle/>
                    <a:p>
                      <a:pPr algn="l"/>
                      <a:r>
                        <a:rPr lang="it-IT" b="1" dirty="0"/>
                        <a:t>€</a:t>
                      </a:r>
                      <a:r>
                        <a:rPr lang="it-IT" b="1" baseline="0" dirty="0"/>
                        <a:t> 914.806,92</a:t>
                      </a:r>
                      <a:endParaRPr lang="it-IT" b="1" dirty="0"/>
                    </a:p>
                  </a:txBody>
                  <a:tcPr/>
                </a:tc>
                <a:tc>
                  <a:txBody>
                    <a:bodyPr/>
                    <a:lstStyle/>
                    <a:p>
                      <a:pPr algn="l"/>
                      <a:r>
                        <a:rPr lang="it-IT" b="1" dirty="0"/>
                        <a:t>€ 567.920,46</a:t>
                      </a:r>
                    </a:p>
                  </a:txBody>
                  <a:tcPr/>
                </a:tc>
                <a:tc>
                  <a:txBody>
                    <a:bodyPr/>
                    <a:lstStyle/>
                    <a:p>
                      <a:pPr algn="l"/>
                      <a:r>
                        <a:rPr lang="it-IT" b="1" dirty="0"/>
                        <a:t>€ 201.021,63</a:t>
                      </a:r>
                    </a:p>
                  </a:txBody>
                  <a:tcPr/>
                </a:tc>
                <a:tc>
                  <a:txBody>
                    <a:bodyPr/>
                    <a:lstStyle/>
                    <a:p>
                      <a:pPr algn="l"/>
                      <a:r>
                        <a:rPr lang="it-IT" b="1" dirty="0">
                          <a:solidFill>
                            <a:schemeClr val="tx1"/>
                          </a:solidFill>
                        </a:rPr>
                        <a:t>€ 768.942,09</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9026886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863366" y="2825552"/>
            <a:ext cx="21170352" cy="1152128"/>
          </a:xfrm>
        </p:spPr>
        <p:txBody>
          <a:bodyPr>
            <a:normAutofit fontScale="90000"/>
          </a:bodyPr>
          <a:lstStyle/>
          <a:p>
            <a:r>
              <a:rPr lang="it-IT" sz="7200" b="1" dirty="0">
                <a:solidFill>
                  <a:schemeClr val="accent1">
                    <a:lumMod val="50000"/>
                  </a:schemeClr>
                </a:solidFill>
                <a:latin typeface="Times New Roman" pitchFamily="18" charset="0"/>
                <a:ea typeface="Impact" charset="0"/>
                <a:cs typeface="Times New Roman" pitchFamily="18" charset="0"/>
              </a:rPr>
              <a:t>PRA 2.0 – Fase di Avvio (1)</a:t>
            </a:r>
            <a:br>
              <a:rPr lang="it-IT" sz="7200" b="1" dirty="0">
                <a:solidFill>
                  <a:schemeClr val="accent1">
                    <a:lumMod val="50000"/>
                  </a:schemeClr>
                </a:solidFill>
                <a:latin typeface="Times New Roman" pitchFamily="18" charset="0"/>
                <a:ea typeface="Impact" charset="0"/>
                <a:cs typeface="Times New Roman" pitchFamily="18" charset="0"/>
              </a:rPr>
            </a:br>
            <a:endParaRPr lang="it-IT" sz="7200" b="1" dirty="0">
              <a:solidFill>
                <a:schemeClr val="accent1">
                  <a:lumMod val="50000"/>
                </a:schemeClr>
              </a:solidFill>
              <a:latin typeface="Times New Roman" pitchFamily="18" charset="0"/>
              <a:ea typeface="Impact" charset="0"/>
              <a:cs typeface="Times New Roman" pitchFamily="18" charset="0"/>
            </a:endParaRPr>
          </a:p>
        </p:txBody>
      </p:sp>
      <p:sp>
        <p:nvSpPr>
          <p:cNvPr id="3" name="Segnaposto testo 2"/>
          <p:cNvSpPr>
            <a:spLocks noGrp="1"/>
          </p:cNvSpPr>
          <p:nvPr>
            <p:ph type="body" idx="1"/>
          </p:nvPr>
        </p:nvSpPr>
        <p:spPr>
          <a:xfrm>
            <a:off x="1462808" y="3761656"/>
            <a:ext cx="21570910" cy="10297144"/>
          </a:xfrm>
        </p:spPr>
        <p:txBody>
          <a:bodyPr>
            <a:noAutofit/>
          </a:bodyPr>
          <a:lstStyle/>
          <a:p>
            <a:pPr marL="0" lvl="0" indent="0" algn="ctr">
              <a:buNone/>
            </a:pPr>
            <a:r>
              <a:rPr lang="it-IT" sz="5400" b="1" dirty="0">
                <a:solidFill>
                  <a:schemeClr val="accent1">
                    <a:lumMod val="50000"/>
                  </a:schemeClr>
                </a:solidFill>
                <a:latin typeface="Times New Roman" pitchFamily="18" charset="0"/>
                <a:ea typeface="Impact" charset="0"/>
                <a:cs typeface="Times New Roman" pitchFamily="18" charset="0"/>
              </a:rPr>
              <a:t>Obiettivi di miglioramento </a:t>
            </a:r>
          </a:p>
          <a:p>
            <a:pPr marL="0" lvl="0" indent="0" algn="ctr">
              <a:buNone/>
            </a:pPr>
            <a:endParaRPr lang="it-IT" sz="2000" b="1" dirty="0">
              <a:solidFill>
                <a:schemeClr val="accent1">
                  <a:lumMod val="50000"/>
                </a:schemeClr>
              </a:solidFill>
              <a:latin typeface="Times New Roman" pitchFamily="18" charset="0"/>
              <a:ea typeface="Impact" charset="0"/>
              <a:cs typeface="Times New Roman" pitchFamily="18" charset="0"/>
            </a:endParaRPr>
          </a:p>
          <a:p>
            <a:pPr lvl="0" algn="just"/>
            <a:r>
              <a:rPr lang="it-IT" sz="4200" dirty="0">
                <a:solidFill>
                  <a:schemeClr val="accent1">
                    <a:lumMod val="50000"/>
                  </a:schemeClr>
                </a:solidFill>
                <a:effectLst>
                  <a:outerShdw blurRad="38100" dist="38100" dir="2700000" algn="tl">
                    <a:srgbClr val="000000">
                      <a:alpha val="43137"/>
                    </a:srgbClr>
                  </a:outerShdw>
                </a:effectLst>
                <a:latin typeface="Times New Roman" pitchFamily="18" charset="0"/>
                <a:ea typeface="Impact" charset="0"/>
                <a:cs typeface="Times New Roman" pitchFamily="18" charset="0"/>
              </a:rPr>
              <a:t>Semplificare il processo di attuazione dei PO </a:t>
            </a:r>
            <a:r>
              <a:rPr lang="it-IT" sz="4200" dirty="0">
                <a:solidFill>
                  <a:schemeClr val="accent1">
                    <a:lumMod val="50000"/>
                  </a:schemeClr>
                </a:solidFill>
                <a:latin typeface="Times New Roman" pitchFamily="18" charset="0"/>
                <a:ea typeface="Impact" charset="0"/>
                <a:cs typeface="Times New Roman" pitchFamily="18" charset="0"/>
              </a:rPr>
              <a:t>rendendo maggiormente omogenee le procedure, anche attraverso la standardizzazione di bandi ed avvisi;</a:t>
            </a:r>
          </a:p>
          <a:p>
            <a:pPr marL="0" lvl="0" indent="0" algn="just">
              <a:buNone/>
            </a:pPr>
            <a:endParaRPr lang="it-IT" sz="2000" dirty="0">
              <a:solidFill>
                <a:schemeClr val="accent1">
                  <a:lumMod val="50000"/>
                </a:schemeClr>
              </a:solidFill>
              <a:latin typeface="Times New Roman" pitchFamily="18" charset="0"/>
              <a:ea typeface="Impact" charset="0"/>
              <a:cs typeface="Times New Roman" pitchFamily="18" charset="0"/>
            </a:endParaRPr>
          </a:p>
          <a:p>
            <a:pPr lvl="0" algn="just"/>
            <a:r>
              <a:rPr lang="it-IT" sz="4200" dirty="0">
                <a:solidFill>
                  <a:schemeClr val="accent1">
                    <a:lumMod val="50000"/>
                  </a:schemeClr>
                </a:solidFill>
                <a:effectLst>
                  <a:outerShdw blurRad="38100" dist="38100" dir="2700000" algn="tl">
                    <a:srgbClr val="000000">
                      <a:alpha val="43137"/>
                    </a:srgbClr>
                  </a:outerShdw>
                </a:effectLst>
                <a:latin typeface="Times New Roman" pitchFamily="18" charset="0"/>
                <a:ea typeface="Impact" charset="0"/>
                <a:cs typeface="Times New Roman" pitchFamily="18" charset="0"/>
              </a:rPr>
              <a:t>Razionalizzare le funzioni dei Servizi Responsabili di Azione </a:t>
            </a:r>
            <a:r>
              <a:rPr lang="it-IT" sz="4200" dirty="0">
                <a:solidFill>
                  <a:schemeClr val="accent1">
                    <a:lumMod val="50000"/>
                  </a:schemeClr>
                </a:solidFill>
                <a:latin typeface="Times New Roman" pitchFamily="18" charset="0"/>
                <a:ea typeface="Impact" charset="0"/>
                <a:cs typeface="Times New Roman" pitchFamily="18" charset="0"/>
              </a:rPr>
              <a:t>(RdA) al fine di ridurre sia i tempi necessari a garantire la disponibilità delle risorse finanziarie sia i tempi dei pagamenti, grazie al rafforzamento di alcune funzioni trasversali che attualmente gravano interamente sui singoli Servizi (es. controlli di primo livello); </a:t>
            </a:r>
          </a:p>
          <a:p>
            <a:pPr marL="0" lvl="0" indent="0" algn="just">
              <a:buNone/>
            </a:pPr>
            <a:endParaRPr lang="it-IT" sz="2000" dirty="0">
              <a:solidFill>
                <a:schemeClr val="accent1">
                  <a:lumMod val="50000"/>
                </a:schemeClr>
              </a:solidFill>
              <a:latin typeface="Times New Roman" pitchFamily="18" charset="0"/>
              <a:ea typeface="Impact" charset="0"/>
              <a:cs typeface="Times New Roman" pitchFamily="18" charset="0"/>
            </a:endParaRPr>
          </a:p>
          <a:p>
            <a:pPr lvl="0" algn="just"/>
            <a:r>
              <a:rPr lang="it-IT" sz="4200" dirty="0">
                <a:solidFill>
                  <a:schemeClr val="accent1">
                    <a:lumMod val="50000"/>
                  </a:schemeClr>
                </a:solidFill>
                <a:effectLst>
                  <a:outerShdw blurRad="38100" dist="38100" dir="2700000" algn="tl">
                    <a:srgbClr val="000000">
                      <a:alpha val="43137"/>
                    </a:srgbClr>
                  </a:outerShdw>
                </a:effectLst>
                <a:latin typeface="Times New Roman" pitchFamily="18" charset="0"/>
                <a:ea typeface="Impact" charset="0"/>
                <a:cs typeface="Times New Roman" pitchFamily="18" charset="0"/>
              </a:rPr>
              <a:t>Prevenire il rischio di ritardi</a:t>
            </a:r>
            <a:r>
              <a:rPr lang="it-IT" sz="4200" dirty="0">
                <a:solidFill>
                  <a:schemeClr val="accent1">
                    <a:lumMod val="50000"/>
                  </a:schemeClr>
                </a:solidFill>
                <a:latin typeface="Times New Roman" pitchFamily="18" charset="0"/>
                <a:ea typeface="Impact" charset="0"/>
                <a:cs typeface="Times New Roman" pitchFamily="18" charset="0"/>
              </a:rPr>
              <a:t> legato all’inesperienza dei Comuni nel ruolo di OI/beneficiari al fine di recuperare i ritardi iniziali della programmazione territoriale (garantire standard minimi di efficacia in tutte le fasi di attuazione degli interventi). </a:t>
            </a:r>
            <a:endParaRPr lang="it-IT" sz="4200" b="1" dirty="0">
              <a:solidFill>
                <a:schemeClr val="accent1">
                  <a:lumMod val="50000"/>
                </a:schemeClr>
              </a:solidFill>
              <a:latin typeface="Times New Roman" pitchFamily="18" charset="0"/>
              <a:ea typeface="Impact" charset="0"/>
              <a:cs typeface="Times New Roman" pitchFamily="18"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038872" y="2033464"/>
            <a:ext cx="20738304" cy="2592288"/>
          </a:xfrm>
        </p:spPr>
        <p:txBody>
          <a:bodyPr>
            <a:normAutofit fontScale="90000"/>
          </a:bodyPr>
          <a:lstStyle/>
          <a:p>
            <a:br>
              <a:rPr lang="it-IT" sz="7200" b="1" dirty="0">
                <a:solidFill>
                  <a:schemeClr val="accent1">
                    <a:lumMod val="50000"/>
                  </a:schemeClr>
                </a:solidFill>
                <a:latin typeface="Times New Roman" pitchFamily="18" charset="0"/>
                <a:ea typeface="Impact" charset="0"/>
                <a:cs typeface="Times New Roman" pitchFamily="18" charset="0"/>
              </a:rPr>
            </a:br>
            <a:r>
              <a:rPr lang="it-IT" sz="7200" b="1" dirty="0">
                <a:solidFill>
                  <a:schemeClr val="accent1">
                    <a:lumMod val="50000"/>
                  </a:schemeClr>
                </a:solidFill>
                <a:latin typeface="Times New Roman" pitchFamily="18" charset="0"/>
                <a:ea typeface="Impact" charset="0"/>
                <a:cs typeface="Times New Roman" pitchFamily="18" charset="0"/>
              </a:rPr>
              <a:t>PRA 2.0 – Fase di Avvio (2)</a:t>
            </a:r>
            <a:br>
              <a:rPr lang="it-IT" sz="7200" b="1" dirty="0">
                <a:solidFill>
                  <a:schemeClr val="accent1">
                    <a:lumMod val="50000"/>
                  </a:schemeClr>
                </a:solidFill>
                <a:latin typeface="Times New Roman" pitchFamily="18" charset="0"/>
                <a:ea typeface="Impact" charset="0"/>
                <a:cs typeface="Times New Roman" pitchFamily="18" charset="0"/>
              </a:rPr>
            </a:br>
            <a:endParaRPr lang="it-IT" sz="7200" b="1" dirty="0">
              <a:solidFill>
                <a:schemeClr val="accent1">
                  <a:lumMod val="50000"/>
                </a:schemeClr>
              </a:solidFill>
              <a:latin typeface="Times New Roman" pitchFamily="18" charset="0"/>
              <a:ea typeface="Impact" charset="0"/>
              <a:cs typeface="Times New Roman" pitchFamily="18" charset="0"/>
            </a:endParaRPr>
          </a:p>
        </p:txBody>
      </p:sp>
      <p:sp>
        <p:nvSpPr>
          <p:cNvPr id="3" name="Segnaposto testo 2"/>
          <p:cNvSpPr>
            <a:spLocks noGrp="1"/>
          </p:cNvSpPr>
          <p:nvPr>
            <p:ph type="body" idx="1"/>
          </p:nvPr>
        </p:nvSpPr>
        <p:spPr>
          <a:xfrm>
            <a:off x="1462808" y="4769768"/>
            <a:ext cx="19010112" cy="8064896"/>
          </a:xfrm>
        </p:spPr>
        <p:txBody>
          <a:bodyPr>
            <a:noAutofit/>
          </a:bodyPr>
          <a:lstStyle/>
          <a:p>
            <a:pPr marL="0" indent="0">
              <a:buNone/>
            </a:pPr>
            <a:r>
              <a:rPr lang="it-IT" sz="4200" dirty="0">
                <a:solidFill>
                  <a:schemeClr val="accent1">
                    <a:lumMod val="50000"/>
                  </a:schemeClr>
                </a:solidFill>
                <a:latin typeface="Times New Roman" pitchFamily="18" charset="0"/>
                <a:ea typeface="Impact" charset="0"/>
                <a:cs typeface="Times New Roman" pitchFamily="18" charset="0"/>
              </a:rPr>
              <a:t>Le macro aeree di intervento declinate all’interno del PRA sono:</a:t>
            </a:r>
          </a:p>
          <a:p>
            <a:pPr marL="0" indent="0">
              <a:buNone/>
            </a:pPr>
            <a:endParaRPr lang="it-IT" sz="4200" dirty="0">
              <a:solidFill>
                <a:schemeClr val="accent1">
                  <a:lumMod val="50000"/>
                </a:schemeClr>
              </a:solidFill>
              <a:latin typeface="Times New Roman" pitchFamily="18" charset="0"/>
              <a:ea typeface="Impact" charset="0"/>
              <a:cs typeface="Times New Roman" pitchFamily="18" charset="0"/>
            </a:endParaRPr>
          </a:p>
          <a:p>
            <a:pPr lvl="0" algn="just">
              <a:lnSpc>
                <a:spcPct val="150000"/>
              </a:lnSpc>
            </a:pPr>
            <a:r>
              <a:rPr lang="it-IT" sz="4200" u="sng" dirty="0">
                <a:solidFill>
                  <a:schemeClr val="accent1">
                    <a:lumMod val="50000"/>
                  </a:schemeClr>
                </a:solidFill>
                <a:latin typeface="Times New Roman" pitchFamily="18" charset="0"/>
                <a:ea typeface="Impact" charset="0"/>
                <a:cs typeface="Times New Roman" pitchFamily="18" charset="0"/>
              </a:rPr>
              <a:t>Interventi 6.1</a:t>
            </a:r>
            <a:r>
              <a:rPr lang="it-IT" sz="4200" dirty="0">
                <a:solidFill>
                  <a:schemeClr val="accent1">
                    <a:lumMod val="50000"/>
                  </a:schemeClr>
                </a:solidFill>
                <a:latin typeface="Times New Roman" pitchFamily="18" charset="0"/>
                <a:ea typeface="Impact" charset="0"/>
                <a:cs typeface="Times New Roman" pitchFamily="18" charset="0"/>
              </a:rPr>
              <a:t> </a:t>
            </a:r>
            <a:r>
              <a:rPr lang="it-IT" sz="4200" b="1" dirty="0">
                <a:solidFill>
                  <a:schemeClr val="accent1">
                    <a:lumMod val="50000"/>
                  </a:schemeClr>
                </a:solidFill>
                <a:latin typeface="Times New Roman" pitchFamily="18" charset="0"/>
                <a:ea typeface="Impact" charset="0"/>
                <a:cs typeface="Times New Roman" pitchFamily="18" charset="0"/>
              </a:rPr>
              <a:t>Interventi di semplificazione legislativa e procedurale;</a:t>
            </a:r>
          </a:p>
          <a:p>
            <a:pPr lvl="0" algn="just">
              <a:lnSpc>
                <a:spcPct val="150000"/>
              </a:lnSpc>
            </a:pPr>
            <a:r>
              <a:rPr lang="it-IT" sz="4200" u="sng" dirty="0">
                <a:solidFill>
                  <a:schemeClr val="accent1">
                    <a:lumMod val="50000"/>
                  </a:schemeClr>
                </a:solidFill>
                <a:latin typeface="Times New Roman" pitchFamily="18" charset="0"/>
                <a:ea typeface="Impact" charset="0"/>
                <a:cs typeface="Times New Roman" pitchFamily="18" charset="0"/>
              </a:rPr>
              <a:t>Interventi 6.2</a:t>
            </a:r>
            <a:r>
              <a:rPr lang="it-IT" sz="4200" dirty="0">
                <a:solidFill>
                  <a:schemeClr val="accent1">
                    <a:lumMod val="50000"/>
                  </a:schemeClr>
                </a:solidFill>
                <a:latin typeface="Times New Roman" pitchFamily="18" charset="0"/>
                <a:ea typeface="Impact" charset="0"/>
                <a:cs typeface="Times New Roman" pitchFamily="18" charset="0"/>
              </a:rPr>
              <a:t> </a:t>
            </a:r>
            <a:r>
              <a:rPr lang="it-IT" sz="4200" b="1" dirty="0">
                <a:solidFill>
                  <a:schemeClr val="accent1">
                    <a:lumMod val="50000"/>
                  </a:schemeClr>
                </a:solidFill>
                <a:latin typeface="Times New Roman" pitchFamily="18" charset="0"/>
                <a:ea typeface="Impact" charset="0"/>
                <a:cs typeface="Times New Roman" pitchFamily="18" charset="0"/>
              </a:rPr>
              <a:t>Interventi sul personale;</a:t>
            </a:r>
          </a:p>
          <a:p>
            <a:pPr lvl="0" algn="just">
              <a:lnSpc>
                <a:spcPct val="150000"/>
              </a:lnSpc>
            </a:pPr>
            <a:r>
              <a:rPr lang="it-IT" sz="4200" u="sng" dirty="0">
                <a:solidFill>
                  <a:schemeClr val="accent1">
                    <a:lumMod val="50000"/>
                  </a:schemeClr>
                </a:solidFill>
                <a:latin typeface="Times New Roman" pitchFamily="18" charset="0"/>
                <a:ea typeface="Impact" charset="0"/>
                <a:cs typeface="Times New Roman" pitchFamily="18" charset="0"/>
              </a:rPr>
              <a:t>Interventi 6.3</a:t>
            </a:r>
            <a:r>
              <a:rPr lang="it-IT" sz="4200" dirty="0">
                <a:solidFill>
                  <a:schemeClr val="accent1">
                    <a:lumMod val="50000"/>
                  </a:schemeClr>
                </a:solidFill>
                <a:latin typeface="Times New Roman" pitchFamily="18" charset="0"/>
                <a:ea typeface="Impact" charset="0"/>
                <a:cs typeface="Times New Roman" pitchFamily="18" charset="0"/>
              </a:rPr>
              <a:t> </a:t>
            </a:r>
            <a:r>
              <a:rPr lang="it-IT" sz="4200" b="1" dirty="0">
                <a:solidFill>
                  <a:schemeClr val="accent1">
                    <a:lumMod val="50000"/>
                  </a:schemeClr>
                </a:solidFill>
                <a:latin typeface="Times New Roman" pitchFamily="18" charset="0"/>
                <a:ea typeface="Impact" charset="0"/>
                <a:cs typeface="Times New Roman" pitchFamily="18" charset="0"/>
              </a:rPr>
              <a:t>Interventi sulle funzioni trasversali e gli strumenti comuni;</a:t>
            </a:r>
          </a:p>
          <a:p>
            <a:pPr lvl="0" algn="just">
              <a:lnSpc>
                <a:spcPct val="150000"/>
              </a:lnSpc>
            </a:pPr>
            <a:r>
              <a:rPr lang="it-IT" sz="4200" b="1" dirty="0">
                <a:solidFill>
                  <a:schemeClr val="accent1">
                    <a:lumMod val="50000"/>
                  </a:schemeClr>
                </a:solidFill>
                <a:latin typeface="Times New Roman" pitchFamily="18" charset="0"/>
                <a:ea typeface="Impact" charset="0"/>
                <a:cs typeface="Times New Roman" pitchFamily="18" charset="0"/>
              </a:rPr>
              <a:t>Allegato B. Ulteriori interventi e target di miglioramento PRA</a:t>
            </a:r>
            <a:r>
              <a:rPr lang="it-IT" sz="4200" dirty="0">
                <a:solidFill>
                  <a:schemeClr val="accent1">
                    <a:lumMod val="50000"/>
                  </a:schemeClr>
                </a:solidFill>
                <a:latin typeface="Times New Roman" pitchFamily="18" charset="0"/>
                <a:ea typeface="Impact" charset="0"/>
                <a:cs typeface="Times New Roman" pitchFamily="18" charset="0"/>
              </a:rPr>
              <a:t>. Definizione e messa a regime del ciclo della performance in attuazione del D. Lgs. n. 150/2009.</a:t>
            </a:r>
          </a:p>
          <a:p>
            <a:pPr marL="0" lvl="0" indent="0" algn="just">
              <a:lnSpc>
                <a:spcPct val="150000"/>
              </a:lnSpc>
              <a:buNone/>
            </a:pPr>
            <a:endParaRPr lang="it-IT" sz="4200" dirty="0">
              <a:solidFill>
                <a:schemeClr val="accent1">
                  <a:lumMod val="50000"/>
                </a:schemeClr>
              </a:solidFill>
              <a:latin typeface="Times New Roman" pitchFamily="18" charset="0"/>
              <a:ea typeface="Impact" charset="0"/>
              <a:cs typeface="Times New Roman" pitchFamily="18" charset="0"/>
            </a:endParaRPr>
          </a:p>
          <a:p>
            <a:pPr lvl="0"/>
            <a:endParaRPr lang="it-IT" sz="4200" dirty="0">
              <a:solidFill>
                <a:schemeClr val="accent1">
                  <a:lumMod val="50000"/>
                </a:schemeClr>
              </a:solidFill>
              <a:latin typeface="Times New Roman" pitchFamily="18" charset="0"/>
              <a:ea typeface="Impact" charset="0"/>
              <a:cs typeface="Times New Roman" pitchFamily="18" charset="0"/>
            </a:endParaRPr>
          </a:p>
          <a:p>
            <a:pPr lvl="0" algn="just"/>
            <a:endParaRPr lang="it-IT" sz="4200" dirty="0">
              <a:solidFill>
                <a:schemeClr val="accent1">
                  <a:lumMod val="50000"/>
                </a:schemeClr>
              </a:solidFill>
              <a:latin typeface="Times New Roman" pitchFamily="18" charset="0"/>
              <a:ea typeface="Impact" charset="0"/>
              <a:cs typeface="Times New Roman" pitchFamily="18" charset="0"/>
            </a:endParaRPr>
          </a:p>
        </p:txBody>
      </p:sp>
    </p:spTree>
    <p:extLst>
      <p:ext uri="{BB962C8B-B14F-4D97-AF65-F5344CB8AC3E}">
        <p14:creationId xmlns:p14="http://schemas.microsoft.com/office/powerpoint/2010/main" val="841887279"/>
      </p:ext>
    </p:extLst>
  </p:cSld>
  <p:clrMapOvr>
    <a:masterClrMapping/>
  </p:clrMapOvr>
  <p:transition spd="med"/>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50800" dir="5400000" rotWithShape="0">
              <a:srgbClr val="000000">
                <a:alpha val="35000"/>
              </a:srgbClr>
            </a:outerShdw>
          </a:effectLst>
        </a:effectStyle>
        <a:effectStyle>
          <a:effectLst>
            <a:outerShdw blurRad="101600" dist="508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outerShdw blurRad="101600" dist="50800" dir="5400000" rotWithShape="0">
            <a:srgbClr val="000000">
              <a:alpha val="35000"/>
            </a:srgbClr>
          </a:outerShdw>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50800" dir="5400000" rotWithShape="0">
              <a:srgbClr val="000000">
                <a:alpha val="35000"/>
              </a:srgbClr>
            </a:outerShdw>
          </a:effectLst>
        </a:effectStyle>
        <a:effectStyle>
          <a:effectLst>
            <a:outerShdw blurRad="101600" dist="508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outerShdw blurRad="101600" dist="50800" dir="5400000" rotWithShape="0">
            <a:srgbClr val="000000">
              <a:alpha val="35000"/>
            </a:srgbClr>
          </a:outerShdw>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2438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1184</TotalTime>
  <Words>2193</Words>
  <Application>Microsoft Office PowerPoint</Application>
  <PresentationFormat>Personalizzato</PresentationFormat>
  <Paragraphs>231</Paragraphs>
  <Slides>16</Slides>
  <Notes>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Times New Roman</vt:lpstr>
      <vt:lpstr>Wingdings</vt:lpstr>
      <vt:lpstr>Tema di Office</vt:lpstr>
      <vt:lpstr>Presentazione standard di PowerPoint</vt:lpstr>
      <vt:lpstr>Annualità 2018/2019 </vt:lpstr>
      <vt:lpstr>Personale assunto PRA 2018-2019  </vt:lpstr>
      <vt:lpstr>Personale assunto PRA 2018-2019  </vt:lpstr>
      <vt:lpstr>Personale assunto PRA 2018-2019  </vt:lpstr>
      <vt:lpstr>Attuazione del Piano formativo Integrato </vt:lpstr>
      <vt:lpstr>Attuazione del Piano formativo Integrato </vt:lpstr>
      <vt:lpstr>PRA 2.0 – Fase di Avvio (1) </vt:lpstr>
      <vt:lpstr> PRA 2.0 – Fase di Avvio (2) </vt:lpstr>
      <vt:lpstr>PRA 2.0 – Fase di Avvio (3) Interventi 6.1. Interventi di semplificazione legislativa e procedurale </vt:lpstr>
      <vt:lpstr>PRA 2.0 – Fase di Avvio (4) Interventi 6.1. Interventi di semplificazione legislativa e procedurale </vt:lpstr>
      <vt:lpstr>PRA 2.0 – Fase di Avvio (5) Interventi 6.2. Interventi sul personale</vt:lpstr>
      <vt:lpstr>PRA 2.0 – Fase di Avvio (6)  Interventi 6.3 Interventi sulle funzioni trasversali e gli strumenti comuni</vt:lpstr>
      <vt:lpstr>PRA 2.0 – Fase di Avvio (7) Interventi 6.3 Interventi sulle funzioni trasversali e gli strumenti comuni</vt:lpstr>
      <vt:lpstr>PRA 2.0 – Fase di Avvio (8) Interventi 6.3 Interventi sulle funzioni trasversali e gli strumenti comuni</vt:lpstr>
      <vt:lpstr>PRA 2.0 – Fase di Avvio (9) Allegato B Ulteriori interventi e target di miglioramento PRA.   Definizione e messa regime del ciclo della performance in attuazione del D. Lgs. n. 150/2009. Attività 1) Sviluppo /revisione del sistema di valutazione della performance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 Maria Riccioni</dc:creator>
  <cp:lastModifiedBy>Fpsrl</cp:lastModifiedBy>
  <cp:revision>95</cp:revision>
  <dcterms:modified xsi:type="dcterms:W3CDTF">2019-06-14T10:59:19Z</dcterms:modified>
</cp:coreProperties>
</file>