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59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8A"/>
    <a:srgbClr val="007DDA"/>
    <a:srgbClr val="D356E8"/>
    <a:srgbClr val="9433BB"/>
    <a:srgbClr val="E11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32" y="-57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334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200">
        <a:latin typeface="+mj-lt"/>
        <a:ea typeface="+mj-ea"/>
        <a:cs typeface="+mj-cs"/>
        <a:sym typeface="Calibri"/>
      </a:defRPr>
    </a:lvl1pPr>
    <a:lvl2pPr indent="228600" defTabSz="2438400" latinLnBrk="0">
      <a:defRPr sz="3200">
        <a:latin typeface="+mj-lt"/>
        <a:ea typeface="+mj-ea"/>
        <a:cs typeface="+mj-cs"/>
        <a:sym typeface="Calibri"/>
      </a:defRPr>
    </a:lvl2pPr>
    <a:lvl3pPr indent="457200" defTabSz="2438400" latinLnBrk="0">
      <a:defRPr sz="3200">
        <a:latin typeface="+mj-lt"/>
        <a:ea typeface="+mj-ea"/>
        <a:cs typeface="+mj-cs"/>
        <a:sym typeface="Calibri"/>
      </a:defRPr>
    </a:lvl3pPr>
    <a:lvl4pPr indent="685800" defTabSz="2438400" latinLnBrk="0">
      <a:defRPr sz="3200">
        <a:latin typeface="+mj-lt"/>
        <a:ea typeface="+mj-ea"/>
        <a:cs typeface="+mj-cs"/>
        <a:sym typeface="Calibri"/>
      </a:defRPr>
    </a:lvl4pPr>
    <a:lvl5pPr indent="914400" defTabSz="2438400" latinLnBrk="0">
      <a:defRPr sz="3200">
        <a:latin typeface="+mj-lt"/>
        <a:ea typeface="+mj-ea"/>
        <a:cs typeface="+mj-cs"/>
        <a:sym typeface="Calibri"/>
      </a:defRPr>
    </a:lvl5pPr>
    <a:lvl6pPr indent="1143000" defTabSz="2438400" latinLnBrk="0">
      <a:defRPr sz="3200">
        <a:latin typeface="+mj-lt"/>
        <a:ea typeface="+mj-ea"/>
        <a:cs typeface="+mj-cs"/>
        <a:sym typeface="Calibri"/>
      </a:defRPr>
    </a:lvl6pPr>
    <a:lvl7pPr indent="1371600" defTabSz="2438400" latinLnBrk="0">
      <a:defRPr sz="3200">
        <a:latin typeface="+mj-lt"/>
        <a:ea typeface="+mj-ea"/>
        <a:cs typeface="+mj-cs"/>
        <a:sym typeface="Calibri"/>
      </a:defRPr>
    </a:lvl7pPr>
    <a:lvl8pPr indent="1600200" defTabSz="2438400" latinLnBrk="0">
      <a:defRPr sz="3200">
        <a:latin typeface="+mj-lt"/>
        <a:ea typeface="+mj-ea"/>
        <a:cs typeface="+mj-cs"/>
        <a:sym typeface="Calibri"/>
      </a:defRPr>
    </a:lvl8pPr>
    <a:lvl9pPr indent="1828800" defTabSz="2438400" latinLnBrk="0">
      <a:defRPr sz="3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828799" y="4260850"/>
            <a:ext cx="20726401" cy="294005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Testo"/>
          <p:cNvSpPr txBox="1">
            <a:spLocks noGrp="1"/>
          </p:cNvSpPr>
          <p:nvPr>
            <p:ph type="title"/>
          </p:nvPr>
        </p:nvSpPr>
        <p:spPr>
          <a:xfrm>
            <a:off x="4779434" y="9601200"/>
            <a:ext cx="14630401" cy="1133478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4779434" y="1225549"/>
            <a:ext cx="14630401" cy="82296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79434" y="10734675"/>
            <a:ext cx="14630401" cy="16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SzTx/>
              <a:buFontTx/>
              <a:buNone/>
              <a:defRPr sz="3600"/>
            </a:lvl1pPr>
            <a:lvl2pPr marL="0" indent="457200">
              <a:spcBef>
                <a:spcPts val="800"/>
              </a:spcBef>
              <a:buSzTx/>
              <a:buFontTx/>
              <a:buNone/>
              <a:defRPr sz="3600"/>
            </a:lvl2pPr>
            <a:lvl3pPr marL="0" indent="914400">
              <a:spcBef>
                <a:spcPts val="800"/>
              </a:spcBef>
              <a:buSzTx/>
              <a:buFontTx/>
              <a:buNone/>
              <a:defRPr sz="3600"/>
            </a:lvl3pPr>
            <a:lvl4pPr marL="0" indent="1371600">
              <a:spcBef>
                <a:spcPts val="800"/>
              </a:spcBef>
              <a:buSzTx/>
              <a:buFontTx/>
              <a:buNone/>
              <a:defRPr sz="3600"/>
            </a:lvl4pPr>
            <a:lvl5pPr marL="0" indent="1828800">
              <a:spcBef>
                <a:spcPts val="800"/>
              </a:spcBef>
              <a:buSzTx/>
              <a:buFontTx/>
              <a:buNone/>
              <a:defRPr sz="3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1926167" y="8813803"/>
            <a:ext cx="20726401" cy="2724150"/>
          </a:xfrm>
          <a:prstGeom prst="rect">
            <a:avLst/>
          </a:prstGeom>
        </p:spPr>
        <p:txBody>
          <a:bodyPr anchor="t"/>
          <a:lstStyle>
            <a:lvl1pPr algn="l">
              <a:defRPr sz="10600" b="1" cap="all"/>
            </a:lvl1pPr>
          </a:lstStyle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926167" y="5813426"/>
            <a:ext cx="20726401" cy="300037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52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19199" y="2400301"/>
            <a:ext cx="10769601" cy="6788151"/>
          </a:xfrm>
          <a:prstGeom prst="rect">
            <a:avLst/>
          </a:prstGeom>
        </p:spPr>
        <p:txBody>
          <a:bodyPr/>
          <a:lstStyle>
            <a:lvl1pPr marL="906235" indent="-906235">
              <a:spcBef>
                <a:spcPts val="1700"/>
              </a:spcBef>
              <a:defRPr sz="7400"/>
            </a:lvl1pPr>
            <a:lvl2pPr marL="1338262" indent="-881062">
              <a:spcBef>
                <a:spcPts val="1700"/>
              </a:spcBef>
              <a:defRPr sz="7400"/>
            </a:lvl2pPr>
            <a:lvl3pPr marL="1760220" indent="-845820">
              <a:spcBef>
                <a:spcPts val="1700"/>
              </a:spcBef>
              <a:defRPr sz="7400"/>
            </a:lvl3pPr>
            <a:lvl4pPr marL="2311400" indent="-939800">
              <a:spcBef>
                <a:spcPts val="1700"/>
              </a:spcBef>
              <a:defRPr sz="7400"/>
            </a:lvl4pPr>
            <a:lvl5pPr marL="2768600" indent="-939800">
              <a:spcBef>
                <a:spcPts val="1700"/>
              </a:spcBef>
              <a:defRPr sz="7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19199" y="3070226"/>
            <a:ext cx="10773836" cy="127952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500"/>
              </a:spcBef>
              <a:buSzTx/>
              <a:buFontTx/>
              <a:buNone/>
              <a:defRPr sz="6400" b="1"/>
            </a:lvl1pPr>
            <a:lvl2pPr marL="0" indent="457200">
              <a:spcBef>
                <a:spcPts val="1500"/>
              </a:spcBef>
              <a:buSzTx/>
              <a:buFontTx/>
              <a:buNone/>
              <a:defRPr sz="6400" b="1"/>
            </a:lvl2pPr>
            <a:lvl3pPr marL="0" indent="914400">
              <a:spcBef>
                <a:spcPts val="1500"/>
              </a:spcBef>
              <a:buSzTx/>
              <a:buFontTx/>
              <a:buNone/>
              <a:defRPr sz="6400" b="1"/>
            </a:lvl3pPr>
            <a:lvl4pPr marL="0" indent="1371600">
              <a:spcBef>
                <a:spcPts val="1500"/>
              </a:spcBef>
              <a:buSzTx/>
              <a:buFontTx/>
              <a:buNone/>
              <a:defRPr sz="6400" b="1"/>
            </a:lvl4pPr>
            <a:lvl5pPr marL="0" indent="1828800">
              <a:spcBef>
                <a:spcPts val="1500"/>
              </a:spcBef>
              <a:buSzTx/>
              <a:buFontTx/>
              <a:buNone/>
              <a:defRPr sz="6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386736" y="3070226"/>
            <a:ext cx="10778068" cy="1279526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500"/>
              </a:spcBef>
              <a:buSzTx/>
              <a:buFontTx/>
              <a:buNone/>
              <a:defRPr sz="6400" b="1"/>
            </a:pPr>
            <a:endParaRPr/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olo Testo"/>
          <p:cNvSpPr txBox="1">
            <a:spLocks noGrp="1"/>
          </p:cNvSpPr>
          <p:nvPr>
            <p:ph type="title"/>
          </p:nvPr>
        </p:nvSpPr>
        <p:spPr>
          <a:xfrm>
            <a:off x="1219202" y="546098"/>
            <a:ext cx="8022169" cy="2324102"/>
          </a:xfrm>
          <a:prstGeom prst="rect">
            <a:avLst/>
          </a:prstGeom>
        </p:spPr>
        <p:txBody>
          <a:bodyPr anchor="b"/>
          <a:lstStyle>
            <a:lvl1pPr algn="l">
              <a:defRPr sz="5200" b="1"/>
            </a:lvl1pPr>
          </a:lstStyle>
          <a:p>
            <a:r>
              <a:t>Titolo Testo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9533466" y="546101"/>
            <a:ext cx="13631335" cy="1170622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13"/>
          </p:nvPr>
        </p:nvSpPr>
        <p:spPr>
          <a:xfrm>
            <a:off x="1219202" y="2870202"/>
            <a:ext cx="8022169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800"/>
              </a:spcBef>
              <a:buSzTx/>
              <a:buFontTx/>
              <a:buNone/>
              <a:defRPr sz="36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199" y="3200402"/>
            <a:ext cx="21945601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900112" marR="0" indent="-900112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314450" marR="0" indent="-85725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714500" marR="0" indent="-80010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331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–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889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»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461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7033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1605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617720" marR="0" indent="-960120" algn="l" defTabSz="2438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olo 1"/>
          <p:cNvSpPr txBox="1"/>
          <p:nvPr/>
        </p:nvSpPr>
        <p:spPr>
          <a:xfrm>
            <a:off x="1168202" y="9013626"/>
            <a:ext cx="13249474" cy="48005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pPr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7400" smtClean="0"/>
              <a:t>POR FESR 14-20 </a:t>
            </a:r>
          </a:p>
          <a:p>
            <a:pPr>
              <a:defRPr sz="9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rPr lang="it-IT" sz="7400" smtClean="0"/>
              <a:t>Criteri </a:t>
            </a:r>
            <a:r>
              <a:rPr lang="it-IT" sz="7400" dirty="0" smtClean="0"/>
              <a:t>selezione nuova azione 3.7.1 </a:t>
            </a:r>
            <a:endParaRPr sz="5600" dirty="0">
              <a:latin typeface="Abadi MT Condensed Light"/>
              <a:ea typeface="Abadi MT Condensed Light"/>
              <a:cs typeface="Abadi MT Condensed Light"/>
              <a:sym typeface="Abadi MT Condensed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8800" dirty="0">
                <a:cs typeface="Times New Roman"/>
              </a:rPr>
              <a:t>Le modifiche </a:t>
            </a:r>
            <a:r>
              <a:rPr lang="it-IT" sz="8800" dirty="0" smtClean="0">
                <a:cs typeface="Times New Roman"/>
              </a:rPr>
              <a:t> al POR FESR 14-20 proposte riguardano</a:t>
            </a:r>
            <a:r>
              <a:rPr lang="it-IT" sz="8800" dirty="0">
                <a:cs typeface="Times New Roman"/>
              </a:rPr>
              <a:t>:</a:t>
            </a:r>
            <a:endParaRPr lang="it-IT" sz="9600" dirty="0"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8800" dirty="0" smtClean="0">
                <a:ea typeface="Times New Roman"/>
              </a:rPr>
              <a:t> L’introduzione </a:t>
            </a:r>
            <a:r>
              <a:rPr lang="it-IT" sz="8800" dirty="0">
                <a:ea typeface="Times New Roman"/>
              </a:rPr>
              <a:t>di una nuova azione nell’Asse 3 “Competitività delle PMI” </a:t>
            </a:r>
            <a:r>
              <a:rPr lang="it-IT" sz="8800" dirty="0" smtClean="0">
                <a:ea typeface="Times New Roman"/>
              </a:rPr>
              <a:t> (Priorità </a:t>
            </a:r>
            <a:r>
              <a:rPr lang="it-IT" sz="8800" dirty="0">
                <a:ea typeface="Times New Roman"/>
              </a:rPr>
              <a:t>d’investimento 3.apromuovere l'imprenditorialità, in particolare facilitando lo </a:t>
            </a:r>
            <a:r>
              <a:rPr lang="it-IT" sz="8800" dirty="0" smtClean="0">
                <a:ea typeface="Times New Roman"/>
              </a:rPr>
              <a:t>sfruttamento economico </a:t>
            </a:r>
            <a:r>
              <a:rPr lang="it-IT" sz="8800" dirty="0">
                <a:ea typeface="Times New Roman"/>
              </a:rPr>
              <a:t>di nuove idee e promuovendo la creazione di nuove aziende, anche attraverso incubatrici di </a:t>
            </a:r>
            <a:r>
              <a:rPr lang="it-IT" sz="8800" dirty="0" smtClean="0">
                <a:ea typeface="Times New Roman"/>
              </a:rPr>
              <a:t>imprese</a:t>
            </a:r>
            <a:endParaRPr lang="it-IT" sz="9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8800" dirty="0" smtClean="0">
                <a:ea typeface="Times New Roman"/>
              </a:rPr>
              <a:t> La </a:t>
            </a:r>
            <a:r>
              <a:rPr lang="it-IT" sz="8800" dirty="0">
                <a:ea typeface="Times New Roman"/>
              </a:rPr>
              <a:t>modifica della tabella 10 “Dimensione 4 – Meccanismi territoriali di attuazione” per l’Asse 3 e l’Asse 5  </a:t>
            </a:r>
            <a:endParaRPr lang="it-IT" sz="9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8800" dirty="0" smtClean="0">
                <a:ea typeface="Times New Roman"/>
              </a:rPr>
              <a:t> La </a:t>
            </a:r>
            <a:r>
              <a:rPr lang="it-IT" sz="8800" dirty="0">
                <a:ea typeface="Times New Roman"/>
              </a:rPr>
              <a:t>modifica dell’azione 3.4.1 –Asse 3 - per quanto riguarda l’eliminazione della previsione della legge 12/95.</a:t>
            </a:r>
            <a:endParaRPr lang="it-IT" sz="9600" dirty="0">
              <a:latin typeface="Times New Roman"/>
              <a:ea typeface="Times New Roman"/>
            </a:endParaRPr>
          </a:p>
          <a:p>
            <a:pPr marL="144145" indent="-144145" algn="just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</a:pPr>
            <a:endParaRPr lang="it-IT" sz="8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41996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8" y="2825552"/>
            <a:ext cx="19226136" cy="104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552040" y="233264"/>
            <a:ext cx="6984776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Criteri selezione nuova azione 3.7.1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7877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blurRad="101600" dist="508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103</Words>
  <Application>Microsoft Office PowerPoint</Application>
  <PresentationFormat>Personalizzato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Alessandra Broccatelli</cp:lastModifiedBy>
  <cp:revision>45</cp:revision>
  <dcterms:modified xsi:type="dcterms:W3CDTF">2019-06-13T07:40:00Z</dcterms:modified>
</cp:coreProperties>
</file>