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9" r:id="rId2"/>
    <p:sldId id="263" r:id="rId3"/>
    <p:sldId id="261" r:id="rId4"/>
    <p:sldId id="264" r:id="rId5"/>
    <p:sldId id="271" r:id="rId6"/>
    <p:sldId id="265" r:id="rId7"/>
    <p:sldId id="266" r:id="rId8"/>
    <p:sldId id="270" r:id="rId9"/>
    <p:sldId id="269" r:id="rId10"/>
    <p:sldId id="272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60"/>
  </p:normalViewPr>
  <p:slideViewPr>
    <p:cSldViewPr>
      <p:cViewPr varScale="1">
        <p:scale>
          <a:sx n="68" d="100"/>
          <a:sy n="68" d="100"/>
        </p:scale>
        <p:origin x="14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9C5D6-FABE-463B-BC12-BF7B86B6CEDC}" type="datetimeFigureOut">
              <a:rPr lang="it-IT" smtClean="0"/>
              <a:t>19/02/2021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B0354E-93EC-4345-AAE1-BCB2B6AFE1D4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0354E-93EC-4345-AAE1-BCB2B6AFE1D4}" type="slidenum">
              <a:rPr lang="it-IT" smtClean="0"/>
              <a:t>10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7E1F-9E92-4166-8E39-D2884212BAB4}" type="datetimeFigureOut">
              <a:rPr lang="it-IT" smtClean="0"/>
              <a:pPr/>
              <a:t>19/02/2021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F62BA-65C9-45CC-93A9-5D30619964B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7E1F-9E92-4166-8E39-D2884212BAB4}" type="datetimeFigureOut">
              <a:rPr lang="it-IT" smtClean="0"/>
              <a:pPr/>
              <a:t>19/02/2021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F62BA-65C9-45CC-93A9-5D30619964B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7E1F-9E92-4166-8E39-D2884212BAB4}" type="datetimeFigureOut">
              <a:rPr lang="it-IT" smtClean="0"/>
              <a:pPr/>
              <a:t>19/02/2021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F62BA-65C9-45CC-93A9-5D30619964B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7E1F-9E92-4166-8E39-D2884212BAB4}" type="datetimeFigureOut">
              <a:rPr lang="it-IT" smtClean="0"/>
              <a:pPr/>
              <a:t>19/02/2021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F62BA-65C9-45CC-93A9-5D30619964B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7E1F-9E92-4166-8E39-D2884212BAB4}" type="datetimeFigureOut">
              <a:rPr lang="it-IT" smtClean="0"/>
              <a:pPr/>
              <a:t>19/02/2021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F62BA-65C9-45CC-93A9-5D30619964B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7E1F-9E92-4166-8E39-D2884212BAB4}" type="datetimeFigureOut">
              <a:rPr lang="it-IT" smtClean="0"/>
              <a:pPr/>
              <a:t>19/02/2021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F62BA-65C9-45CC-93A9-5D30619964B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7E1F-9E92-4166-8E39-D2884212BAB4}" type="datetimeFigureOut">
              <a:rPr lang="it-IT" smtClean="0"/>
              <a:pPr/>
              <a:t>19/02/2021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F62BA-65C9-45CC-93A9-5D30619964B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7E1F-9E92-4166-8E39-D2884212BAB4}" type="datetimeFigureOut">
              <a:rPr lang="it-IT" smtClean="0"/>
              <a:pPr/>
              <a:t>19/02/2021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F62BA-65C9-45CC-93A9-5D30619964B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7E1F-9E92-4166-8E39-D2884212BAB4}" type="datetimeFigureOut">
              <a:rPr lang="it-IT" smtClean="0"/>
              <a:pPr/>
              <a:t>19/02/2021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F62BA-65C9-45CC-93A9-5D30619964B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7E1F-9E92-4166-8E39-D2884212BAB4}" type="datetimeFigureOut">
              <a:rPr lang="it-IT" smtClean="0"/>
              <a:pPr/>
              <a:t>19/02/2021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F62BA-65C9-45CC-93A9-5D30619964B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7E1F-9E92-4166-8E39-D2884212BAB4}" type="datetimeFigureOut">
              <a:rPr lang="it-IT" smtClean="0"/>
              <a:pPr/>
              <a:t>19/02/2021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F62BA-65C9-45CC-93A9-5D30619964B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A7E1F-9E92-4166-8E39-D2884212BAB4}" type="datetimeFigureOut">
              <a:rPr lang="it-IT" smtClean="0"/>
              <a:pPr/>
              <a:t>19/02/2021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F62BA-65C9-45CC-93A9-5D30619964B1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umbriapassaggioanordes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channel/UCoFeM97GA18g4TGfVs1YbDw" TargetMode="External"/><Relationship Id="rId4" Type="http://schemas.openxmlformats.org/officeDocument/2006/relationships/hyperlink" Target="https://www.instagram.com/passaggioanordest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mbriametu.it/citta/" TargetMode="External"/><Relationship Id="rId7" Type="http://schemas.openxmlformats.org/officeDocument/2006/relationships/hyperlink" Target="https://www.umbriametu.it/musei/antiquarium-fossato-di-vico/" TargetMode="External"/><Relationship Id="rId2" Type="http://schemas.openxmlformats.org/officeDocument/2006/relationships/hyperlink" Target="https://www.umbriametu.it/muse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WUb6PNUvJtg" TargetMode="External"/><Relationship Id="rId5" Type="http://schemas.openxmlformats.org/officeDocument/2006/relationships/hyperlink" Target="https://youtu.be/a030e3V_evc" TargetMode="External"/><Relationship Id="rId4" Type="http://schemas.openxmlformats.org/officeDocument/2006/relationships/hyperlink" Target="https://youtu.be/eXhSX_NsyFQ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mbriametu.it/itinerari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mbriametu.it/" TargetMode="External"/><Relationship Id="rId2" Type="http://schemas.openxmlformats.org/officeDocument/2006/relationships/hyperlink" Target="https://www.umbriametu.it/kit-didattici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2928934"/>
            <a:ext cx="8229600" cy="1143000"/>
          </a:xfrm>
        </p:spPr>
        <p:txBody>
          <a:bodyPr>
            <a:noAutofit/>
          </a:bodyPr>
          <a:lstStyle/>
          <a:p>
            <a:r>
              <a:rPr lang="it-IT" sz="2800" b="1" dirty="0"/>
              <a:t>PASSAGGIO A NORD-EST. </a:t>
            </a:r>
            <a:br>
              <a:rPr lang="it-IT" sz="2800" dirty="0"/>
            </a:br>
            <a:r>
              <a:rPr lang="it-IT" sz="2800" b="1" dirty="0"/>
              <a:t>MUSEI E PAESAGGI DELL’AREA INTERNA NORD-EST DELL’UMBRIA</a:t>
            </a:r>
            <a:endParaRPr lang="it-IT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500034" y="40005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Capofila progetto: Comune di Gubbio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Attività svolte e prodotti realizzati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dirty="0"/>
              <a:t>Attivazione di pagine </a:t>
            </a:r>
            <a:r>
              <a:rPr lang="it-IT" dirty="0" err="1">
                <a:hlinkClick r:id="rId3"/>
              </a:rPr>
              <a:t>Facebook</a:t>
            </a:r>
            <a:r>
              <a:rPr lang="it-IT" dirty="0"/>
              <a:t> e </a:t>
            </a:r>
            <a:r>
              <a:rPr lang="it-IT" dirty="0" err="1">
                <a:hlinkClick r:id="rId4"/>
              </a:rPr>
              <a:t>Instagram</a:t>
            </a:r>
            <a:r>
              <a:rPr lang="it-IT" dirty="0"/>
              <a:t> e di un canale </a:t>
            </a:r>
            <a:r>
              <a:rPr lang="it-IT" dirty="0" err="1">
                <a:hlinkClick r:id="rId5"/>
              </a:rPr>
              <a:t>You</a:t>
            </a:r>
            <a:r>
              <a:rPr lang="it-IT" dirty="0">
                <a:hlinkClick r:id="rId5"/>
              </a:rPr>
              <a:t> Tube</a:t>
            </a:r>
            <a:r>
              <a:rPr lang="it-IT" dirty="0"/>
              <a:t>, con costante inserimento di nuovi contenuti: testi, fotografie, video, contest etc.</a:t>
            </a:r>
          </a:p>
          <a:p>
            <a:pPr>
              <a:buNone/>
            </a:pPr>
            <a:r>
              <a:rPr lang="it-IT" dirty="0"/>
              <a:t>Creazione di un sistema di </a:t>
            </a:r>
            <a:r>
              <a:rPr lang="it-IT" dirty="0" err="1"/>
              <a:t>scontistica</a:t>
            </a:r>
            <a:r>
              <a:rPr lang="it-IT" dirty="0"/>
              <a:t> reciproca tra musei della rete</a:t>
            </a:r>
          </a:p>
          <a:p>
            <a:pPr>
              <a:buNone/>
            </a:pPr>
            <a:endParaRPr lang="it-IT" dirty="0"/>
          </a:p>
          <a:p>
            <a:pPr>
              <a:buNone/>
            </a:pPr>
            <a:endParaRPr lang="it-IT" dirty="0"/>
          </a:p>
          <a:p>
            <a:pPr>
              <a:buNone/>
            </a:pPr>
            <a:endParaRPr lang="it-IT" dirty="0"/>
          </a:p>
          <a:p>
            <a:pPr>
              <a:buNone/>
            </a:pPr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Soggetti coinvolti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/>
              <a:t>Comune di Costacciaro</a:t>
            </a:r>
          </a:p>
          <a:p>
            <a:r>
              <a:rPr lang="it-IT"/>
              <a:t>Comune di Gubbio (capofila)</a:t>
            </a:r>
          </a:p>
          <a:p>
            <a:r>
              <a:rPr lang="it-IT"/>
              <a:t>Comune di Gualdo Tadino</a:t>
            </a:r>
          </a:p>
          <a:p>
            <a:r>
              <a:rPr lang="it-IT"/>
              <a:t>Comune di Fossato di Vico</a:t>
            </a:r>
          </a:p>
          <a:p>
            <a:r>
              <a:rPr lang="it-IT"/>
              <a:t>Comune di Nocera Umbra</a:t>
            </a:r>
          </a:p>
          <a:p>
            <a:r>
              <a:rPr lang="it-IT"/>
              <a:t>Comune di Pietralunga </a:t>
            </a:r>
          </a:p>
          <a:p>
            <a:r>
              <a:rPr lang="it-IT"/>
              <a:t>Diocesi di Gubbio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AutoShape 6" descr="https://webmail.comune.gubbio.pg.it/service/home/~/?auth=co&amp;loc=it_IT&amp;id=84172&amp;part=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32" name="AutoShape 8" descr="https://webmail.comune.gubbio.pg.it/service/home/~/?auth=co&amp;loc=it_IT&amp;id=84172&amp;part=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34" name="AutoShape 10" descr="https://webmail.comune.gubbio.pg.it/service/home/~/?auth=co&amp;loc=it_IT&amp;id=84172&amp;part=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36" name="Picture 12" descr="Fossato di Vic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0"/>
            <a:ext cx="3707903" cy="2308310"/>
          </a:xfrm>
          <a:prstGeom prst="rect">
            <a:avLst/>
          </a:prstGeom>
          <a:noFill/>
        </p:spPr>
      </p:pic>
      <p:pic>
        <p:nvPicPr>
          <p:cNvPr id="1038" name="Picture 14" descr="Costacciaro - Foto di Costacciaro, Provincia di Perugia - Tripadvis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697760"/>
            <a:ext cx="3845084" cy="2160240"/>
          </a:xfrm>
          <a:prstGeom prst="rect">
            <a:avLst/>
          </a:prstGeom>
          <a:noFill/>
        </p:spPr>
      </p:pic>
      <p:pic>
        <p:nvPicPr>
          <p:cNvPr id="1042" name="Picture 18" descr="ROCCA FLEA ( GUALDO TADINO ) UMBRIA | BRUNO MECHI | Flick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0"/>
            <a:ext cx="3656258" cy="2448000"/>
          </a:xfrm>
          <a:prstGeom prst="rect">
            <a:avLst/>
          </a:prstGeom>
          <a:noFill/>
        </p:spPr>
      </p:pic>
      <p:pic>
        <p:nvPicPr>
          <p:cNvPr id="1046" name="Picture 22" descr="Alla scoperta di Pietralunga: un fantastico borgo della verde Umbri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4293096"/>
            <a:ext cx="3600400" cy="2398386"/>
          </a:xfrm>
          <a:prstGeom prst="rect">
            <a:avLst/>
          </a:prstGeom>
          <a:noFill/>
        </p:spPr>
      </p:pic>
      <p:pic>
        <p:nvPicPr>
          <p:cNvPr id="1048" name="Picture 24" descr="Gubbio, fine settimana di spettacoli al Teatro Romano - Umbria Doman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80484" y="2348880"/>
            <a:ext cx="4663516" cy="2268000"/>
          </a:xfrm>
          <a:prstGeom prst="rect">
            <a:avLst/>
          </a:prstGeom>
          <a:noFill/>
        </p:spPr>
      </p:pic>
      <p:pic>
        <p:nvPicPr>
          <p:cNvPr id="1050" name="Picture 26" descr="Nocera Umbr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2348880"/>
            <a:ext cx="3888919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Musei Coinvolti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t-IT" dirty="0"/>
              <a:t>Museo Civico Palazzo dei Consoli (Gubbio)</a:t>
            </a:r>
          </a:p>
          <a:p>
            <a:r>
              <a:rPr lang="it-IT" dirty="0"/>
              <a:t>Museo Diocesano (Gubbio)</a:t>
            </a:r>
          </a:p>
          <a:p>
            <a:r>
              <a:rPr lang="it-IT" dirty="0"/>
              <a:t>Museo Civico Rocca </a:t>
            </a:r>
            <a:r>
              <a:rPr lang="it-IT" dirty="0" err="1"/>
              <a:t>Flea</a:t>
            </a:r>
            <a:r>
              <a:rPr lang="it-IT" dirty="0"/>
              <a:t> (</a:t>
            </a:r>
            <a:r>
              <a:rPr lang="it-IT" dirty="0" err="1"/>
              <a:t>Gualdo</a:t>
            </a:r>
            <a:r>
              <a:rPr lang="it-IT" dirty="0"/>
              <a:t> </a:t>
            </a:r>
            <a:r>
              <a:rPr lang="it-IT" dirty="0" err="1"/>
              <a:t>Tadino</a:t>
            </a:r>
            <a:r>
              <a:rPr lang="it-IT" dirty="0"/>
              <a:t>)</a:t>
            </a:r>
          </a:p>
          <a:p>
            <a:r>
              <a:rPr lang="it-IT" dirty="0"/>
              <a:t>Museo Casa </a:t>
            </a:r>
            <a:r>
              <a:rPr lang="it-IT" dirty="0" err="1"/>
              <a:t>Cajani</a:t>
            </a:r>
            <a:r>
              <a:rPr lang="it-IT" dirty="0"/>
              <a:t> (</a:t>
            </a:r>
            <a:r>
              <a:rPr lang="it-IT" dirty="0" err="1"/>
              <a:t>Gualdo</a:t>
            </a:r>
            <a:r>
              <a:rPr lang="it-IT" dirty="0"/>
              <a:t> </a:t>
            </a:r>
            <a:r>
              <a:rPr lang="it-IT" dirty="0" err="1"/>
              <a:t>Tadino</a:t>
            </a:r>
            <a:r>
              <a:rPr lang="it-IT" dirty="0"/>
              <a:t>)</a:t>
            </a:r>
          </a:p>
          <a:p>
            <a:r>
              <a:rPr lang="it-IT" dirty="0"/>
              <a:t>Museo Regionale dell’Emigrazione Pietro Conti (</a:t>
            </a:r>
            <a:r>
              <a:rPr lang="it-IT" dirty="0" err="1"/>
              <a:t>Gualdo</a:t>
            </a:r>
            <a:r>
              <a:rPr lang="it-IT" dirty="0"/>
              <a:t> </a:t>
            </a:r>
            <a:r>
              <a:rPr lang="it-IT" dirty="0" err="1"/>
              <a:t>Tadino</a:t>
            </a:r>
            <a:r>
              <a:rPr lang="it-IT" dirty="0"/>
              <a:t>)</a:t>
            </a:r>
          </a:p>
          <a:p>
            <a:r>
              <a:rPr lang="it-IT" dirty="0"/>
              <a:t>Museo Opificio </a:t>
            </a:r>
            <a:r>
              <a:rPr lang="it-IT" dirty="0" err="1"/>
              <a:t>Rubboli</a:t>
            </a:r>
            <a:r>
              <a:rPr lang="it-IT" dirty="0"/>
              <a:t> (</a:t>
            </a:r>
            <a:r>
              <a:rPr lang="it-IT" dirty="0" err="1"/>
              <a:t>Gualdo</a:t>
            </a:r>
            <a:r>
              <a:rPr lang="it-IT" dirty="0"/>
              <a:t> </a:t>
            </a:r>
            <a:r>
              <a:rPr lang="it-IT" dirty="0" err="1"/>
              <a:t>Tadino</a:t>
            </a:r>
            <a:r>
              <a:rPr lang="it-IT" dirty="0"/>
              <a:t>)</a:t>
            </a:r>
          </a:p>
          <a:p>
            <a:r>
              <a:rPr lang="it-IT" dirty="0"/>
              <a:t>Museo-Laboratorio del Parco del Monte Cucco (</a:t>
            </a:r>
            <a:r>
              <a:rPr lang="it-IT" dirty="0" err="1"/>
              <a:t>Costacciaro</a:t>
            </a:r>
            <a:r>
              <a:rPr lang="it-IT" dirty="0"/>
              <a:t>)</a:t>
            </a:r>
          </a:p>
          <a:p>
            <a:r>
              <a:rPr lang="it-IT" dirty="0"/>
              <a:t>Antico Frantoio dell’Olio (</a:t>
            </a:r>
            <a:r>
              <a:rPr lang="it-IT" dirty="0" err="1"/>
              <a:t>Costacciaro</a:t>
            </a:r>
            <a:r>
              <a:rPr lang="it-IT" dirty="0"/>
              <a:t>)</a:t>
            </a:r>
          </a:p>
          <a:p>
            <a:r>
              <a:rPr lang="it-IT" dirty="0"/>
              <a:t>Museo Civico San Francesco (</a:t>
            </a:r>
            <a:r>
              <a:rPr lang="it-IT" dirty="0" err="1"/>
              <a:t>Nocera</a:t>
            </a:r>
            <a:r>
              <a:rPr lang="it-IT" dirty="0"/>
              <a:t> Umbra)</a:t>
            </a:r>
          </a:p>
          <a:p>
            <a:r>
              <a:rPr lang="it-IT" dirty="0"/>
              <a:t>Museo Archeologico (</a:t>
            </a:r>
            <a:r>
              <a:rPr lang="it-IT" dirty="0" err="1"/>
              <a:t>Nocera</a:t>
            </a:r>
            <a:r>
              <a:rPr lang="it-IT" dirty="0"/>
              <a:t> Umbra)</a:t>
            </a:r>
          </a:p>
          <a:p>
            <a:r>
              <a:rPr lang="it-IT" dirty="0" err="1"/>
              <a:t>Antiquarium</a:t>
            </a:r>
            <a:r>
              <a:rPr lang="it-IT" dirty="0"/>
              <a:t> (Fossato di Vico)</a:t>
            </a:r>
          </a:p>
          <a:p>
            <a:r>
              <a:rPr lang="it-IT" dirty="0"/>
              <a:t>Museo </a:t>
            </a:r>
            <a:r>
              <a:rPr lang="it-IT" dirty="0" err="1"/>
              <a:t>Ornitologico-Naturalistico</a:t>
            </a:r>
            <a:r>
              <a:rPr lang="it-IT" dirty="0"/>
              <a:t> S. Bambini (</a:t>
            </a:r>
            <a:r>
              <a:rPr lang="it-IT" dirty="0" err="1"/>
              <a:t>Pietralunga</a:t>
            </a:r>
            <a:r>
              <a:rPr lang="it-IT" dirty="0"/>
              <a:t>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Finalità del progetto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it-IT" dirty="0"/>
              <a:t>	L’intento è quello di aumentare la visibilità dei musei e del territorio dell’area interna, di evidenziare, rafforzare e valorizzare il naturale legame esistente tra i musei di questo territorio, tra essi e i territori di riferimento e tra le comunità residenti di cui viene valorizzata e condivisa memoria storica e identità. La filosofia del progetto interpreta il museo come presidio attivo del territorio stesso capace di restituire in termini di valorizzazione e fruizione consapevole quanto conservato rivolgendosi sia alle comunità residenti che a i visitatori.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Obiettivi raggiunti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endParaRPr lang="it-IT" dirty="0"/>
          </a:p>
          <a:p>
            <a:pPr lvl="0"/>
            <a:r>
              <a:rPr lang="it-IT" dirty="0"/>
              <a:t>1. Consentire la visita dei musei in sicurezza, conformemente a quanto definito dalle linee guida nazionali e regionali in relazione all’emergenza </a:t>
            </a:r>
            <a:r>
              <a:rPr lang="it-IT" dirty="0" err="1"/>
              <a:t>Covid</a:t>
            </a:r>
            <a:r>
              <a:rPr lang="it-IT" dirty="0"/>
              <a:t> 19</a:t>
            </a:r>
          </a:p>
          <a:p>
            <a:pPr lvl="0"/>
            <a:r>
              <a:rPr lang="it-IT" dirty="0"/>
              <a:t>2. Aumentare la visibilità dei musei e del territorio dell’area interna nord est nel web</a:t>
            </a:r>
          </a:p>
          <a:p>
            <a:pPr lvl="0"/>
            <a:r>
              <a:rPr lang="it-IT" dirty="0"/>
              <a:t>3. Aumentare la visibilità dei musei e del territorio dell’area interna nord est sui social media</a:t>
            </a:r>
          </a:p>
          <a:p>
            <a:pPr lvl="0"/>
            <a:r>
              <a:rPr lang="it-IT" dirty="0"/>
              <a:t>4. Migliorare le condizioni di fruibilità dei musei attraverso materiali specifici da utilizzare in presenza o on </a:t>
            </a:r>
            <a:r>
              <a:rPr lang="it-IT" dirty="0" err="1"/>
              <a:t>line</a:t>
            </a:r>
            <a:endParaRPr lang="it-IT" dirty="0"/>
          </a:p>
          <a:p>
            <a:r>
              <a:rPr lang="it-IT" dirty="0"/>
              <a:t>5. Stimolare la circolazione dei visitatori tra i musei dell’area e tra musei e territorio dell’Area Interna Nord-Est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Attività svolte e prodotti realizzati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it-IT" sz="3900" dirty="0"/>
              <a:t>Realizzazione di</a:t>
            </a:r>
            <a:r>
              <a:rPr lang="it-IT" dirty="0"/>
              <a:t>: 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Materiali informativi  e di approfondimento sui </a:t>
            </a:r>
            <a:r>
              <a:rPr lang="it-IT" b="1" dirty="0">
                <a:solidFill>
                  <a:schemeClr val="accent2"/>
                </a:solidFill>
                <a:hlinkClick r:id="rId2"/>
              </a:rPr>
              <a:t>Musei</a:t>
            </a:r>
            <a:r>
              <a:rPr lang="it-IT" b="1" dirty="0">
                <a:solidFill>
                  <a:schemeClr val="accent2"/>
                </a:solidFill>
              </a:rPr>
              <a:t> </a:t>
            </a:r>
            <a:r>
              <a:rPr lang="it-IT" dirty="0"/>
              <a:t>della rete </a:t>
            </a:r>
            <a:endParaRPr lang="it-IT" b="1" dirty="0">
              <a:solidFill>
                <a:schemeClr val="accent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Materiali informativi sulle </a:t>
            </a:r>
            <a:r>
              <a:rPr lang="it-IT" b="1" dirty="0">
                <a:solidFill>
                  <a:schemeClr val="accent2"/>
                </a:solidFill>
                <a:hlinkClick r:id="rId3"/>
              </a:rPr>
              <a:t>città</a:t>
            </a:r>
            <a:r>
              <a:rPr lang="it-IT" dirty="0"/>
              <a:t> in cui si trovano i musei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Tre video informativi e promozionali del progetto</a:t>
            </a:r>
          </a:p>
          <a:p>
            <a:pPr lvl="2"/>
            <a:r>
              <a:rPr lang="it-IT" dirty="0">
                <a:hlinkClick r:id="rId4"/>
              </a:rPr>
              <a:t>Uno</a:t>
            </a:r>
            <a:r>
              <a:rPr lang="it-IT" dirty="0"/>
              <a:t> più di carattere descrittivo delle bellezze del territorio</a:t>
            </a:r>
          </a:p>
          <a:p>
            <a:pPr lvl="2"/>
            <a:r>
              <a:rPr lang="it-IT" dirty="0"/>
              <a:t>Due, più bervi, di carattere ‘emozionale’: </a:t>
            </a:r>
            <a:r>
              <a:rPr lang="it-IT" dirty="0">
                <a:hlinkClick r:id="rId5"/>
              </a:rPr>
              <a:t>uno</a:t>
            </a:r>
            <a:r>
              <a:rPr lang="it-IT" dirty="0"/>
              <a:t> sugli aspetti culturali e </a:t>
            </a:r>
            <a:r>
              <a:rPr lang="it-IT" dirty="0">
                <a:hlinkClick r:id="rId6"/>
              </a:rPr>
              <a:t>uno</a:t>
            </a:r>
            <a:r>
              <a:rPr lang="it-IT" dirty="0"/>
              <a:t> sul patrimonio naturalistico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Un </a:t>
            </a:r>
            <a:r>
              <a:rPr lang="it-IT" dirty="0">
                <a:hlinkClick r:id="rId7"/>
              </a:rPr>
              <a:t>tour virtuale</a:t>
            </a:r>
            <a:r>
              <a:rPr lang="it-IT" dirty="0"/>
              <a:t> per uno dei musei della rete</a:t>
            </a:r>
          </a:p>
          <a:p>
            <a:endParaRPr lang="it-IT" dirty="0"/>
          </a:p>
          <a:p>
            <a:pPr>
              <a:buNone/>
            </a:pPr>
            <a:endParaRPr lang="it-IT" dirty="0"/>
          </a:p>
          <a:p>
            <a:pPr>
              <a:buNone/>
            </a:pPr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Attività svolte e prodotti realizzati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it-IT" dirty="0"/>
              <a:t>Materiali informativi su </a:t>
            </a:r>
            <a:r>
              <a:rPr lang="it-IT" b="1" dirty="0">
                <a:solidFill>
                  <a:schemeClr val="accent2"/>
                </a:solidFill>
                <a:hlinkClick r:id="rId2"/>
              </a:rPr>
              <a:t>12 itinerari </a:t>
            </a:r>
            <a:r>
              <a:rPr lang="it-IT" dirty="0"/>
              <a:t>che attraversano il territorio e i musei dell’Umbria di nord est, affrontando i seguenti temi:</a:t>
            </a:r>
          </a:p>
          <a:p>
            <a:r>
              <a:rPr lang="it-IT" dirty="0"/>
              <a:t>La pittura nel nord-est dell’Umbria </a:t>
            </a:r>
          </a:p>
          <a:p>
            <a:r>
              <a:rPr lang="it-IT" dirty="0"/>
              <a:t>Itinerario romano</a:t>
            </a:r>
          </a:p>
          <a:p>
            <a:r>
              <a:rPr lang="it-IT" dirty="0"/>
              <a:t>Artigianato e artigianato artistico</a:t>
            </a:r>
          </a:p>
          <a:p>
            <a:r>
              <a:rPr lang="it-IT" dirty="0"/>
              <a:t>Itinerario contemporaneo</a:t>
            </a:r>
          </a:p>
          <a:p>
            <a:r>
              <a:rPr lang="it-IT" dirty="0"/>
              <a:t>Tradizioni popolari</a:t>
            </a:r>
          </a:p>
          <a:p>
            <a:r>
              <a:rPr lang="it-IT" dirty="0"/>
              <a:t>Umbri del nord</a:t>
            </a:r>
          </a:p>
          <a:p>
            <a:r>
              <a:rPr lang="it-IT" dirty="0"/>
              <a:t>Ceramica</a:t>
            </a:r>
          </a:p>
          <a:p>
            <a:r>
              <a:rPr lang="it-IT" dirty="0"/>
              <a:t>Itinerario naturalistico</a:t>
            </a:r>
          </a:p>
          <a:p>
            <a:r>
              <a:rPr lang="it-IT" dirty="0"/>
              <a:t>Benedettini e Francescani </a:t>
            </a:r>
          </a:p>
          <a:p>
            <a:r>
              <a:rPr lang="it-IT"/>
              <a:t>Itinerario enogastronomico</a:t>
            </a:r>
            <a:endParaRPr lang="it-IT" dirty="0"/>
          </a:p>
          <a:p>
            <a:r>
              <a:rPr lang="it-IT" dirty="0"/>
              <a:t>Rocche e antichi palazzi</a:t>
            </a:r>
          </a:p>
          <a:p>
            <a:r>
              <a:rPr lang="it-IT" dirty="0"/>
              <a:t>Arte Sacra</a:t>
            </a:r>
          </a:p>
          <a:p>
            <a:endParaRPr lang="it-IT" dirty="0"/>
          </a:p>
          <a:p>
            <a:pPr>
              <a:buNone/>
            </a:pPr>
            <a:endParaRPr lang="it-IT" dirty="0"/>
          </a:p>
          <a:p>
            <a:pPr>
              <a:buNone/>
            </a:pPr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Attività svolte e prodotti realizzati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it-IT" dirty="0"/>
              <a:t> </a:t>
            </a:r>
            <a:r>
              <a:rPr lang="it-IT" b="1" dirty="0">
                <a:solidFill>
                  <a:schemeClr val="accent2"/>
                </a:solidFill>
                <a:hlinkClick r:id="rId2"/>
              </a:rPr>
              <a:t>29 kit didattici </a:t>
            </a:r>
            <a:r>
              <a:rPr lang="it-IT" dirty="0"/>
              <a:t>sul patrimonio culturale, naturalistico, </a:t>
            </a:r>
            <a:r>
              <a:rPr lang="it-IT" dirty="0" err="1"/>
              <a:t>demoetnoantropologico</a:t>
            </a:r>
            <a:r>
              <a:rPr lang="it-IT" dirty="0"/>
              <a:t> e enogastronomico attraverso vari strumenti e diverse metodologie: video, tutorial, lezioni di didattica on </a:t>
            </a:r>
            <a:r>
              <a:rPr lang="it-IT" dirty="0" err="1"/>
              <a:t>line</a:t>
            </a:r>
            <a:r>
              <a:rPr lang="it-IT" dirty="0"/>
              <a:t>, giochi etc.</a:t>
            </a:r>
          </a:p>
          <a:p>
            <a:pPr>
              <a:buNone/>
            </a:pPr>
            <a:r>
              <a:rPr lang="it-IT" dirty="0"/>
              <a:t>Tutti i materiali (punti 1-6) sono confluiti nel sito </a:t>
            </a:r>
            <a:r>
              <a:rPr lang="it-IT" dirty="0">
                <a:hlinkClick r:id="rId3"/>
              </a:rPr>
              <a:t>www.umbriametu.it</a:t>
            </a:r>
            <a:endParaRPr lang="it-IT" dirty="0"/>
          </a:p>
          <a:p>
            <a:pPr>
              <a:buNone/>
            </a:pPr>
            <a:endParaRPr lang="it-IT" dirty="0"/>
          </a:p>
          <a:p>
            <a:pPr>
              <a:buNone/>
            </a:pPr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559</Words>
  <Application>Microsoft Office PowerPoint</Application>
  <PresentationFormat>Presentazione su schermo (4:3)</PresentationFormat>
  <Paragraphs>73</Paragraphs>
  <Slides>10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4" baseType="lpstr">
      <vt:lpstr>Arial</vt:lpstr>
      <vt:lpstr>Calibri</vt:lpstr>
      <vt:lpstr>Verdana</vt:lpstr>
      <vt:lpstr>Tema di Office</vt:lpstr>
      <vt:lpstr>PASSAGGIO A NORD-EST.  MUSEI E PAESAGGI DELL’AREA INTERNA NORD-EST DELL’UMBRIA</vt:lpstr>
      <vt:lpstr>Soggetti coinvolti</vt:lpstr>
      <vt:lpstr>Presentazione standard di PowerPoint</vt:lpstr>
      <vt:lpstr>Musei Coinvolti</vt:lpstr>
      <vt:lpstr>Finalità del progetto</vt:lpstr>
      <vt:lpstr>Obiettivi raggiunti</vt:lpstr>
      <vt:lpstr>Attività svolte e prodotti realizzati</vt:lpstr>
      <vt:lpstr>Attività svolte e prodotti realizzati</vt:lpstr>
      <vt:lpstr>Attività svolte e prodotti realizzati</vt:lpstr>
      <vt:lpstr>Attività svolte e prodotti realizzati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Pierino</dc:creator>
  <cp:lastModifiedBy>Service Desk</cp:lastModifiedBy>
  <cp:revision>51</cp:revision>
  <dcterms:created xsi:type="dcterms:W3CDTF">2020-07-21T07:46:26Z</dcterms:created>
  <dcterms:modified xsi:type="dcterms:W3CDTF">2021-02-19T09:39:22Z</dcterms:modified>
</cp:coreProperties>
</file>