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95" r:id="rId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 </a:t>
            </a:r>
          </a:p>
        </c:rich>
      </c:tx>
      <c:layout>
        <c:manualLayout>
          <c:xMode val="edge"/>
          <c:yMode val="edge"/>
          <c:x val="0.29361855844083262"/>
          <c:y val="2.4275570999398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8585378770883133E-2"/>
          <c:y val="6.9634317310034666E-2"/>
          <c:w val="0.89022253478942082"/>
          <c:h val="0.58745457041583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Dotazione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Foglio1!$A$2:$A$4</c:f>
              <c:strCache>
                <c:ptCount val="3"/>
                <c:pt idx="0">
                  <c:v>Categoria II - Salvaguardia dei progetti validi avviati</c:v>
                </c:pt>
                <c:pt idx="1">
                  <c:v>Categoria III -  Nuovi progetti </c:v>
                </c:pt>
                <c:pt idx="2">
                  <c:v>Assistenza tecnica</c:v>
                </c:pt>
              </c:strCache>
            </c:strRef>
          </c:cat>
          <c:val>
            <c:numRef>
              <c:f>Foglio1!$B$2:$B$4</c:f>
              <c:numCache>
                <c:formatCode>#,##0.00</c:formatCode>
                <c:ptCount val="3"/>
                <c:pt idx="0">
                  <c:v>19846587.489999998</c:v>
                </c:pt>
                <c:pt idx="1">
                  <c:v>9386939.3699999992</c:v>
                </c:pt>
                <c:pt idx="2">
                  <c:v>180821.14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4-4E20-831A-047DFFFC7C8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Impegni 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Foglio1!$A$2:$A$4</c:f>
              <c:strCache>
                <c:ptCount val="3"/>
                <c:pt idx="0">
                  <c:v>Categoria II - Salvaguardia dei progetti validi avviati</c:v>
                </c:pt>
                <c:pt idx="1">
                  <c:v>Categoria III -  Nuovi progetti </c:v>
                </c:pt>
                <c:pt idx="2">
                  <c:v>Assistenza tecnica</c:v>
                </c:pt>
              </c:strCache>
            </c:strRef>
          </c:cat>
          <c:val>
            <c:numRef>
              <c:f>Foglio1!$C$2:$C$4</c:f>
              <c:numCache>
                <c:formatCode>#,##0.00</c:formatCode>
                <c:ptCount val="3"/>
                <c:pt idx="0">
                  <c:v>36287725.310000002</c:v>
                </c:pt>
                <c:pt idx="1">
                  <c:v>9469490.1799999997</c:v>
                </c:pt>
                <c:pt idx="2">
                  <c:v>197087.49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74-4E20-831A-047DFFFC7C8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Pagamenti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Foglio1!$A$2:$A$4</c:f>
              <c:strCache>
                <c:ptCount val="3"/>
                <c:pt idx="0">
                  <c:v>Categoria II - Salvaguardia dei progetti validi avviati</c:v>
                </c:pt>
                <c:pt idx="1">
                  <c:v>Categoria III -  Nuovi progetti </c:v>
                </c:pt>
                <c:pt idx="2">
                  <c:v>Assistenza tecnica</c:v>
                </c:pt>
              </c:strCache>
            </c:strRef>
          </c:cat>
          <c:val>
            <c:numRef>
              <c:f>Foglio1!$D$2:$D$4</c:f>
              <c:numCache>
                <c:formatCode>#,##0.00</c:formatCode>
                <c:ptCount val="3"/>
                <c:pt idx="0">
                  <c:v>16236034.560000001</c:v>
                </c:pt>
                <c:pt idx="1">
                  <c:v>7141851.0300000003</c:v>
                </c:pt>
                <c:pt idx="2">
                  <c:v>123609.32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74-4E20-831A-047DFFFC7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0"/>
        <c:axId val="176421904"/>
        <c:axId val="176422296"/>
      </c:barChart>
      <c:catAx>
        <c:axId val="17642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6422296"/>
        <c:crosses val="autoZero"/>
        <c:auto val="1"/>
        <c:lblAlgn val="ctr"/>
        <c:lblOffset val="100"/>
        <c:noMultiLvlLbl val="0"/>
      </c:catAx>
      <c:valAx>
        <c:axId val="1764222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 di Euro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6421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512D7B-15CE-49F7-9B26-A9704C38A8CA}" type="datetime1">
              <a:rPr lang="it-IT" smtClean="0"/>
              <a:t>08/11/2021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A6FB-9CB3-4CCC-A6F5-E192EE21C976}" type="datetime1">
              <a:rPr lang="it-IT" smtClean="0"/>
              <a:pPr/>
              <a:t>08/11/2021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Modifica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4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8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13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cxnSp>
        <p:nvCxnSpPr>
          <p:cNvPr id="5" name="Connettore diritto 4" descr="Linea di divisione diapositiva titolo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unti elenco immagine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e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148561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305024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461488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9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95254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95254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95254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150153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306616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463080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78460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44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78460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45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78460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e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20" name="Segnaposto immagine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597765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1" name="Segnaposto immagine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545459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2" name="Segnaposto immagine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94550" y="2358090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zione numeri grand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sezione</a:t>
            </a:r>
          </a:p>
        </p:txBody>
      </p:sp>
      <p:sp>
        <p:nvSpPr>
          <p:cNvPr id="27" name="Segnaposto testo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28" name="Segnaposto testo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Segnaposto testo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rtlCol="0"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it-IT" dirty="0"/>
              <a:t>1</a:t>
            </a:r>
          </a:p>
        </p:txBody>
      </p:sp>
      <p:sp>
        <p:nvSpPr>
          <p:cNvPr id="32" name="Segnaposto testo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rtlCol="0"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it-IT" dirty="0"/>
              <a:t>2</a:t>
            </a:r>
          </a:p>
        </p:txBody>
      </p:sp>
      <p:sp>
        <p:nvSpPr>
          <p:cNvPr id="33" name="Segnaposto testo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 rtl="0"/>
            <a:r>
              <a:rPr lang="it-IT" dirty="0"/>
              <a:t>3</a:t>
            </a:r>
          </a:p>
        </p:txBody>
      </p:sp>
      <p:sp>
        <p:nvSpPr>
          <p:cNvPr id="35" name="Segnaposto testo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7" name="Segnaposto testo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9" name="Segnaposto testo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di mer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testo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0" name="Segnaposto testo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1" name="Segnaposto testo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2" name="Segnaposto testo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 con riquad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Titolo sezione 1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2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mbri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4" name="Segnaposto immagine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5" name="Segnaposto immagine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6" name="Segnaposto immagine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7" name="Segnaposto immagine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Segnaposto immagine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senza elementi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grande e tes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Figura a mano libera: Forma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6" name="Figura a mano libera: Forma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e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5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48333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2" name="Segnaposto immagine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242055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3" name="Segnaposto immagine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535777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4" name="Segnaposto immagine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829499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5" name="Segnaposto immagine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123220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unti elenco 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Segnaposto immagine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00806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8" name="Segnaposto immagine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94528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9" name="Segnaposto immagine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488250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Segnaposto immagine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tagono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9" r:id="rId11"/>
    <p:sldLayoutId id="2147483671" r:id="rId12"/>
    <p:sldLayoutId id="2147483653" r:id="rId13"/>
    <p:sldLayoutId id="2147483672" r:id="rId14"/>
    <p:sldLayoutId id="2147483673" r:id="rId15"/>
    <p:sldLayoutId id="2147483677" r:id="rId16"/>
    <p:sldLayoutId id="2147483654" r:id="rId17"/>
    <p:sldLayoutId id="2147483660" r:id="rId18"/>
    <p:sldLayoutId id="214748366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sz="3200" dirty="0"/>
              <a:t>Comitato di Sorveglianza POR FESR FSE 2014-2020</a:t>
            </a:r>
          </a:p>
        </p:txBody>
      </p:sp>
      <p:cxnSp>
        <p:nvCxnSpPr>
          <p:cNvPr id="15" name="Connettore diritto 14" descr="Linea di divisio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ttotitolo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Perugia 12 novembre 2021</a:t>
            </a:r>
            <a:br>
              <a:rPr lang="it-IT" dirty="0"/>
            </a:br>
            <a:r>
              <a:rPr lang="it-IT" dirty="0"/>
              <a:t>Sala Fiume | Palazzo </a:t>
            </a:r>
            <a:r>
              <a:rPr lang="it-IT" dirty="0" err="1"/>
              <a:t>Donini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2494606" y="4685575"/>
            <a:ext cx="52825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Punto XX. 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Titolo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000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Relatore</a:t>
            </a: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22" y="2493612"/>
            <a:ext cx="1694424" cy="994599"/>
          </a:xfrm>
        </p:spPr>
      </p:pic>
      <p:pic>
        <p:nvPicPr>
          <p:cNvPr id="18" name="Immagine" descr="Immagine"/>
          <p:cNvPicPr>
            <a:picLocks noChangeAspect="1"/>
          </p:cNvPicPr>
          <p:nvPr/>
        </p:nvPicPr>
        <p:blipFill rotWithShape="1">
          <a:blip r:embed="rId4"/>
          <a:srcRect l="1713" r="9742"/>
          <a:stretch/>
        </p:blipFill>
        <p:spPr>
          <a:xfrm>
            <a:off x="-31532" y="5418605"/>
            <a:ext cx="12218277" cy="1298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286" y="685140"/>
            <a:ext cx="1154383" cy="1250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magine" descr="Immagin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20" y="2700681"/>
            <a:ext cx="1192911" cy="1305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magine" descr="Immagin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831" y="4113257"/>
            <a:ext cx="985072" cy="1136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magine" descr="Immagin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6422" y="4006080"/>
            <a:ext cx="1057003" cy="9863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magine" descr="Immagin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13687" y="809398"/>
            <a:ext cx="943347" cy="1079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magine" descr="Immagin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830" y="685140"/>
            <a:ext cx="1160344" cy="1017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magine" descr="Immagin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184" y="4697150"/>
            <a:ext cx="997523" cy="8602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magi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93" y="240800"/>
            <a:ext cx="1167291" cy="1534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magin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472" y="4646799"/>
            <a:ext cx="1028080" cy="12053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magi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767" y="383216"/>
            <a:ext cx="1407560" cy="16502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magin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547" y="4709676"/>
            <a:ext cx="1010463" cy="1184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00" y="4063999"/>
            <a:ext cx="6012000" cy="863601"/>
          </a:xfrm>
        </p:spPr>
        <p:txBody>
          <a:bodyPr rtlCol="0"/>
          <a:lstStyle/>
          <a:p>
            <a:pPr rtl="0"/>
            <a:r>
              <a:rPr lang="it-IT" sz="2200" dirty="0"/>
              <a:t>Punto 11 all’</a:t>
            </a:r>
            <a:r>
              <a:rPr lang="it-IT" sz="2200" dirty="0" err="1"/>
              <a:t>OdG</a:t>
            </a:r>
            <a:endParaRPr lang="it-IT" sz="2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6BE522-961D-4737-9715-127DB8A86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Stato di Avanzamento                                                del Programma Parallelo                                           al POR FESR 2007-2013</a:t>
            </a:r>
            <a:endParaRPr lang="it-IT" sz="3600" dirty="0"/>
          </a:p>
          <a:p>
            <a:pPr rtl="0"/>
            <a:r>
              <a:rPr lang="it-IT" i="1" dirty="0"/>
              <a:t>Relatore: Francesca Rondelli</a:t>
            </a:r>
          </a:p>
        </p:txBody>
      </p:sp>
      <p:grpSp>
        <p:nvGrpSpPr>
          <p:cNvPr id="46" name="Gruppo 45" title="gruppo di triangoli">
            <a:extLst>
              <a:ext uri="{FF2B5EF4-FFF2-40B4-BE49-F238E27FC236}">
                <a16:creationId xmlns:a16="http://schemas.microsoft.com/office/drawing/2014/main" id="{62DF6AE8-6133-4C1E-91DD-755705ACF0F1}"/>
              </a:ext>
            </a:extLst>
          </p:cNvPr>
          <p:cNvGrpSpPr/>
          <p:nvPr/>
        </p:nvGrpSpPr>
        <p:grpSpPr>
          <a:xfrm>
            <a:off x="10078160" y="380195"/>
            <a:ext cx="1850209" cy="1915995"/>
            <a:chOff x="9862160" y="831132"/>
            <a:chExt cx="1850209" cy="1915995"/>
          </a:xfrm>
        </p:grpSpPr>
        <p:sp>
          <p:nvSpPr>
            <p:cNvPr id="16" name="Figura a mano libera: Forma 15" title="triangoli">
              <a:extLst>
                <a:ext uri="{FF2B5EF4-FFF2-40B4-BE49-F238E27FC236}">
                  <a16:creationId xmlns:a16="http://schemas.microsoft.com/office/drawing/2014/main" id="{156942E6-31A5-42F5-A00C-A90D409A08BC}"/>
                </a:ext>
              </a:extLst>
            </p:cNvPr>
            <p:cNvSpPr/>
            <p:nvPr/>
          </p:nvSpPr>
          <p:spPr>
            <a:xfrm rot="19260823">
              <a:off x="9984083" y="1150976"/>
              <a:ext cx="467362" cy="344458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7" name="Figura a mano libera: Forma 16" title="triangoli">
              <a:extLst>
                <a:ext uri="{FF2B5EF4-FFF2-40B4-BE49-F238E27FC236}">
                  <a16:creationId xmlns:a16="http://schemas.microsoft.com/office/drawing/2014/main" id="{055D27E0-4C92-4640-A2B8-86540741DCE6}"/>
                </a:ext>
              </a:extLst>
            </p:cNvPr>
            <p:cNvSpPr/>
            <p:nvPr/>
          </p:nvSpPr>
          <p:spPr>
            <a:xfrm rot="20377627">
              <a:off x="10445799" y="1461330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8" name="Figura a mano libera: Forma 17" title="triangoli">
              <a:extLst>
                <a:ext uri="{FF2B5EF4-FFF2-40B4-BE49-F238E27FC236}">
                  <a16:creationId xmlns:a16="http://schemas.microsoft.com/office/drawing/2014/main" id="{E760DC62-191E-4D60-AAAC-37DDF411BF9D}"/>
                </a:ext>
              </a:extLst>
            </p:cNvPr>
            <p:cNvSpPr/>
            <p:nvPr/>
          </p:nvSpPr>
          <p:spPr>
            <a:xfrm rot="19260823">
              <a:off x="10485025" y="1232684"/>
              <a:ext cx="250689" cy="18476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9" name="Figura a mano libera: Forma 18" title="triangoli">
              <a:extLst>
                <a:ext uri="{FF2B5EF4-FFF2-40B4-BE49-F238E27FC236}">
                  <a16:creationId xmlns:a16="http://schemas.microsoft.com/office/drawing/2014/main" id="{B21F5D55-03CC-4A29-B8D0-2B1C7DE7C79D}"/>
                </a:ext>
              </a:extLst>
            </p:cNvPr>
            <p:cNvSpPr/>
            <p:nvPr/>
          </p:nvSpPr>
          <p:spPr>
            <a:xfrm rot="19810388">
              <a:off x="10832584" y="139371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0" name="Figura a mano libera: Forma 19" title="triangoli">
              <a:extLst>
                <a:ext uri="{FF2B5EF4-FFF2-40B4-BE49-F238E27FC236}">
                  <a16:creationId xmlns:a16="http://schemas.microsoft.com/office/drawing/2014/main" id="{6A692EA0-8FB5-4D6A-B1B1-20463392DEDE}"/>
                </a:ext>
              </a:extLst>
            </p:cNvPr>
            <p:cNvSpPr/>
            <p:nvPr/>
          </p:nvSpPr>
          <p:spPr>
            <a:xfrm rot="18277851">
              <a:off x="10920185" y="9941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1" name="Figura a mano libera: Forma 20" title="triangoli">
              <a:extLst>
                <a:ext uri="{FF2B5EF4-FFF2-40B4-BE49-F238E27FC236}">
                  <a16:creationId xmlns:a16="http://schemas.microsoft.com/office/drawing/2014/main" id="{46FB2BA9-5E08-4A8F-BC47-8EFA61E4E6CE}"/>
                </a:ext>
              </a:extLst>
            </p:cNvPr>
            <p:cNvSpPr/>
            <p:nvPr/>
          </p:nvSpPr>
          <p:spPr>
            <a:xfrm rot="20761418">
              <a:off x="11313110" y="1642801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2" name="Figura a mano libera: Forma 21" title="triangoli">
              <a:extLst>
                <a:ext uri="{FF2B5EF4-FFF2-40B4-BE49-F238E27FC236}">
                  <a16:creationId xmlns:a16="http://schemas.microsoft.com/office/drawing/2014/main" id="{5B0A2587-D640-4AEE-9456-860CD02427C8}"/>
                </a:ext>
              </a:extLst>
            </p:cNvPr>
            <p:cNvSpPr/>
            <p:nvPr/>
          </p:nvSpPr>
          <p:spPr>
            <a:xfrm rot="17315293">
              <a:off x="11523906" y="8596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3" name="Figura a mano libera: Forma 22" title="triangoli">
              <a:extLst>
                <a:ext uri="{FF2B5EF4-FFF2-40B4-BE49-F238E27FC236}">
                  <a16:creationId xmlns:a16="http://schemas.microsoft.com/office/drawing/2014/main" id="{373F2649-8DA3-441F-9BDD-77A942FA3DBE}"/>
                </a:ext>
              </a:extLst>
            </p:cNvPr>
            <p:cNvSpPr/>
            <p:nvPr/>
          </p:nvSpPr>
          <p:spPr>
            <a:xfrm rot="20082236">
              <a:off x="11215766" y="1243239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4" name="Figura a mano libera: Forma 23" title="triangoli">
              <a:extLst>
                <a:ext uri="{FF2B5EF4-FFF2-40B4-BE49-F238E27FC236}">
                  <a16:creationId xmlns:a16="http://schemas.microsoft.com/office/drawing/2014/main" id="{95933F98-3B9B-4270-9281-570AD41C3F19}"/>
                </a:ext>
              </a:extLst>
            </p:cNvPr>
            <p:cNvSpPr/>
            <p:nvPr/>
          </p:nvSpPr>
          <p:spPr>
            <a:xfrm rot="19879732">
              <a:off x="11436537" y="1436545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5" name="Figura a mano libera: Forma 24" title="triangoli">
              <a:extLst>
                <a:ext uri="{FF2B5EF4-FFF2-40B4-BE49-F238E27FC236}">
                  <a16:creationId xmlns:a16="http://schemas.microsoft.com/office/drawing/2014/main" id="{3DAB5C84-F2AD-47FD-ABEC-6D6626D2B7FF}"/>
                </a:ext>
              </a:extLst>
            </p:cNvPr>
            <p:cNvSpPr/>
            <p:nvPr/>
          </p:nvSpPr>
          <p:spPr>
            <a:xfrm rot="328041">
              <a:off x="9862160" y="1513660"/>
              <a:ext cx="579699" cy="606799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  <a:gd name="connsiteX0" fmla="*/ 487806 w 487806"/>
                <a:gd name="connsiteY0" fmla="*/ 171848 h 510610"/>
                <a:gd name="connsiteX1" fmla="*/ 308036 w 487806"/>
                <a:gd name="connsiteY1" fmla="*/ 510610 h 510610"/>
                <a:gd name="connsiteX2" fmla="*/ 0 w 487806"/>
                <a:gd name="connsiteY2" fmla="*/ 0 h 510610"/>
                <a:gd name="connsiteX3" fmla="*/ 487806 w 487806"/>
                <a:gd name="connsiteY3" fmla="*/ 171848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806" h="510610">
                  <a:moveTo>
                    <a:pt x="487806" y="171848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487806" y="171848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6" name="Figura a mano libera: Forma 25" title="triangoli">
              <a:extLst>
                <a:ext uri="{FF2B5EF4-FFF2-40B4-BE49-F238E27FC236}">
                  <a16:creationId xmlns:a16="http://schemas.microsoft.com/office/drawing/2014/main" id="{A4E2ACF8-4066-4DB9-B5D5-E8AA3B152710}"/>
                </a:ext>
              </a:extLst>
            </p:cNvPr>
            <p:cNvSpPr/>
            <p:nvPr/>
          </p:nvSpPr>
          <p:spPr>
            <a:xfrm>
              <a:off x="10639428" y="1814668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7" name="Figura a mano libera: Forma 26" title="triangoli">
              <a:extLst>
                <a:ext uri="{FF2B5EF4-FFF2-40B4-BE49-F238E27FC236}">
                  <a16:creationId xmlns:a16="http://schemas.microsoft.com/office/drawing/2014/main" id="{74FCCA2A-37FF-4031-AF2F-A894DBE6EE0E}"/>
                </a:ext>
              </a:extLst>
            </p:cNvPr>
            <p:cNvSpPr/>
            <p:nvPr/>
          </p:nvSpPr>
          <p:spPr>
            <a:xfrm rot="20761418">
              <a:off x="11280262" y="2096947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8" name="Figura a mano libera: Forma 27" title="triangoli">
              <a:extLst>
                <a:ext uri="{FF2B5EF4-FFF2-40B4-BE49-F238E27FC236}">
                  <a16:creationId xmlns:a16="http://schemas.microsoft.com/office/drawing/2014/main" id="{5C7D7734-820D-40CE-BBBA-6E6D9452D308}"/>
                </a:ext>
              </a:extLst>
            </p:cNvPr>
            <p:cNvSpPr/>
            <p:nvPr/>
          </p:nvSpPr>
          <p:spPr>
            <a:xfrm rot="1160487">
              <a:off x="10059320" y="2226127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9" name="Figura a mano libera: Forma 28" title="triangoli">
              <a:extLst>
                <a:ext uri="{FF2B5EF4-FFF2-40B4-BE49-F238E27FC236}">
                  <a16:creationId xmlns:a16="http://schemas.microsoft.com/office/drawing/2014/main" id="{5BCE508A-E107-4075-9976-73D3ED8272C2}"/>
                </a:ext>
              </a:extLst>
            </p:cNvPr>
            <p:cNvSpPr/>
            <p:nvPr/>
          </p:nvSpPr>
          <p:spPr>
            <a:xfrm rot="803026">
              <a:off x="11353765" y="2627540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19" y="1022742"/>
            <a:ext cx="3912362" cy="203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r>
              <a:rPr lang="it-IT" sz="2400" dirty="0"/>
              <a:t>STATO DI AVANZAMENTO DEL PROGRAMMA AL 20 OTTOBRE 2021</a:t>
            </a:r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3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C6611A2-A75F-47A4-AE47-B65B879E9E23}"/>
              </a:ext>
            </a:extLst>
          </p:cNvPr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180692794"/>
              </p:ext>
            </p:extLst>
          </p:nvPr>
        </p:nvGraphicFramePr>
        <p:xfrm>
          <a:off x="518527" y="1209749"/>
          <a:ext cx="10855325" cy="602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8865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141_TF16411174.potx" id="{6DC9D0BF-E5AF-45BB-A689-33D287F35DE8}" vid="{7F4869E0-9160-4256-825B-6A89661A4CE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</Template>
  <TotalTime>0</TotalTime>
  <Words>57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Times New Roman</vt:lpstr>
      <vt:lpstr>Tema di Office</vt:lpstr>
      <vt:lpstr>Comitato di Sorveglianza POR FESR FSE 2014-2020</vt:lpstr>
      <vt:lpstr>Punto 11 all’OdG</vt:lpstr>
      <vt:lpstr>STATO DI AVANZAMENTO DEL PROGRAMMA AL 20 OTTOBRE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2021-10-05T07:30:28Z</dcterms:created>
  <dcterms:modified xsi:type="dcterms:W3CDTF">2021-11-08T13:19:34Z</dcterms:modified>
</cp:coreProperties>
</file>