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56" r:id="rId3"/>
    <p:sldId id="263" r:id="rId4"/>
    <p:sldId id="257" r:id="rId5"/>
    <p:sldId id="258" r:id="rId6"/>
    <p:sldId id="259" r:id="rId7"/>
    <p:sldId id="265" r:id="rId8"/>
    <p:sldId id="260" r:id="rId9"/>
    <p:sldId id="261" r:id="rId10"/>
    <p:sldId id="267" r:id="rId11"/>
    <p:sldId id="268" r:id="rId12"/>
    <p:sldId id="266" r:id="rId13"/>
  </p:sldIdLst>
  <p:sldSz cx="14630400" cy="8229600"/>
  <p:notesSz cx="8229600" cy="146304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Overpass Ligh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obile" panose="020B0604020202020204" charset="0"/>
      <p:regular r:id="rId24"/>
    </p:embeddedFont>
    <p:embeddedFont>
      <p:font typeface="Corben" panose="020B0604020202020204" charset="0"/>
      <p:regular r:id="rId2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2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zerosei@regione.umbria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irezionesviluppo.regione@postacert.umbria.it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2"/>
            <a:ext cx="5486400" cy="8229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33210" y="1600200"/>
            <a:ext cx="83958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atin typeface="Century Gothic" panose="020B0502020202020204" pitchFamily="34" charset="0"/>
              </a:rPr>
              <a:t>Progetto </a:t>
            </a:r>
            <a:r>
              <a:rPr lang="it-IT" sz="4400" b="1" dirty="0" err="1" smtClean="0">
                <a:latin typeface="Century Gothic" panose="020B0502020202020204" pitchFamily="34" charset="0"/>
              </a:rPr>
              <a:t>sySTEAM</a:t>
            </a:r>
            <a:endParaRPr lang="it-IT" sz="4400" b="1" dirty="0" smtClean="0">
              <a:latin typeface="Century Gothic" panose="020B0502020202020204" pitchFamily="34" charset="0"/>
            </a:endParaRPr>
          </a:p>
          <a:p>
            <a:endParaRPr lang="it-IT" sz="2000" dirty="0" smtClean="0">
              <a:latin typeface="Century Gothic" panose="020B0502020202020204" pitchFamily="34" charset="0"/>
            </a:endParaRPr>
          </a:p>
          <a:p>
            <a:r>
              <a:rPr lang="it-IT" sz="2000" dirty="0" smtClean="0">
                <a:latin typeface="Century Gothic" panose="020B0502020202020204" pitchFamily="34" charset="0"/>
              </a:rPr>
              <a:t>Avviso pubblico</a:t>
            </a:r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 smtClean="0">
                <a:latin typeface="Century Gothic" panose="020B0502020202020204" pitchFamily="34" charset="0"/>
              </a:rPr>
              <a:t>Percorsi </a:t>
            </a:r>
            <a:r>
              <a:rPr lang="it-IT" sz="2000" dirty="0">
                <a:latin typeface="Century Gothic" panose="020B0502020202020204" pitchFamily="34" charset="0"/>
              </a:rPr>
              <a:t>formativi e di educazione biennali rivolti alle bambine ed ai bambini della scuola dell’infanzia e/o della scuola primaria, statale e paritaria, sulle materie STEAM 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Anni scolastici 2024/2025 e </a:t>
            </a:r>
            <a:r>
              <a:rPr lang="it-IT" sz="2000" dirty="0" smtClean="0">
                <a:latin typeface="Century Gothic" panose="020B0502020202020204" pitchFamily="34" charset="0"/>
              </a:rPr>
              <a:t>2025/2026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  <a:p>
            <a:r>
              <a:rPr lang="it-IT" sz="2800" b="1" dirty="0" smtClean="0">
                <a:latin typeface="Century Gothic" panose="020B0502020202020204" pitchFamily="34" charset="0"/>
              </a:rPr>
              <a:t>OPERAZIONE DI IMPORTANZA STRATEGICA</a:t>
            </a:r>
          </a:p>
          <a:p>
            <a:r>
              <a:rPr lang="it-IT" sz="2800" u="sng" dirty="0" smtClean="0">
                <a:latin typeface="Century Gothic" panose="020B0502020202020204" pitchFamily="34" charset="0"/>
              </a:rPr>
              <a:t>PR Umbria Fondo Sociale Europeo Plus (FSE+) 2021-2027 - Asse Istruzione e formazione. Obiettivo specifico e)</a:t>
            </a:r>
          </a:p>
          <a:p>
            <a:endParaRPr lang="it-IT" sz="2800" dirty="0" smtClean="0">
              <a:latin typeface="Century Gothic" panose="020B0502020202020204" pitchFamily="34" charset="0"/>
            </a:endParaRPr>
          </a:p>
          <a:p>
            <a:endParaRPr lang="it-IT" sz="2800" dirty="0">
              <a:latin typeface="Century Gothic" panose="020B0502020202020204" pitchFamily="34" charset="0"/>
            </a:endParaRPr>
          </a:p>
          <a:p>
            <a:r>
              <a:rPr lang="it-IT" sz="2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Valentina Bendini</a:t>
            </a:r>
          </a:p>
          <a:p>
            <a:r>
              <a:rPr lang="it-IT" sz="2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Servizio Istruzione, università, accreditamento, formazione e lavoro</a:t>
            </a:r>
            <a:endParaRPr lang="it-IT" sz="2000" dirty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930" y="609600"/>
            <a:ext cx="9165193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 err="1">
                <a:solidFill>
                  <a:srgbClr val="233939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Procedimento</a:t>
            </a:r>
            <a:r>
              <a:rPr lang="en-US" sz="4350" dirty="0">
                <a:solidFill>
                  <a:srgbClr val="233939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 </a:t>
            </a:r>
            <a:r>
              <a:rPr lang="en-US" sz="4350" dirty="0" err="1" smtClean="0">
                <a:solidFill>
                  <a:srgbClr val="233939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Amministrativo</a:t>
            </a:r>
            <a:endParaRPr lang="en-US" sz="4350" dirty="0">
              <a:latin typeface="Century Gothic" panose="020B0502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305487"/>
            </a:avLst>
          </a:prstGeom>
          <a:solidFill>
            <a:srgbClr val="C3D4CC"/>
          </a:solidFill>
          <a:ln/>
        </p:spPr>
      </p:sp>
      <p:sp>
        <p:nvSpPr>
          <p:cNvPr id="4" name="Shape 2"/>
          <p:cNvSpPr/>
          <p:nvPr/>
        </p:nvSpPr>
        <p:spPr>
          <a:xfrm>
            <a:off x="6320373" y="2229088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3D4CC"/>
          </a:solidFill>
          <a:ln/>
        </p:spPr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50370" y="2078117"/>
            <a:ext cx="129659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2286833" y="1967389"/>
            <a:ext cx="380904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Presentazione Domanda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75930" y="2310290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Entro</a:t>
            </a:r>
            <a:r>
              <a:rPr lang="en-US" sz="170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le ore 12.00 del </a:t>
            </a: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31.01.2025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534096" y="2889885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3D4CC"/>
          </a:solidFill>
          <a:ln/>
        </p:spPr>
      </p:sp>
      <p:sp>
        <p:nvSpPr>
          <p:cNvPr id="10" name="Shape 8"/>
          <p:cNvSpPr/>
          <p:nvPr/>
        </p:nvSpPr>
        <p:spPr>
          <a:xfrm>
            <a:off x="7065824" y="2655808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11437" y="2738914"/>
            <a:ext cx="20752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8534519" y="2628186"/>
            <a:ext cx="3614023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Istruttoria e Valutazione</a:t>
            </a:r>
            <a:endParaRPr lang="en-US" sz="2150" dirty="0"/>
          </a:p>
        </p:txBody>
      </p:sp>
      <p:sp>
        <p:nvSpPr>
          <p:cNvPr id="13" name="Text 11"/>
          <p:cNvSpPr/>
          <p:nvPr/>
        </p:nvSpPr>
        <p:spPr>
          <a:xfrm>
            <a:off x="8534518" y="292036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Entro 60 giorni dalla </a:t>
            </a:r>
            <a:r>
              <a:rPr lang="en-US" sz="170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chiusura</a:t>
            </a: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0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dell’Avviso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6320373" y="3660217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3D4CC"/>
          </a:solidFill>
          <a:ln/>
        </p:spPr>
      </p:sp>
      <p:sp>
        <p:nvSpPr>
          <p:cNvPr id="15" name="Shape 13"/>
          <p:cNvSpPr/>
          <p:nvPr/>
        </p:nvSpPr>
        <p:spPr>
          <a:xfrm>
            <a:off x="7065824" y="3426140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08580" y="3509245"/>
            <a:ext cx="21312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2057162" y="3484242"/>
            <a:ext cx="403871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Approvazione Graduatoria</a:t>
            </a:r>
            <a:endParaRPr lang="en-US" sz="2150" dirty="0"/>
          </a:p>
        </p:txBody>
      </p:sp>
      <p:sp>
        <p:nvSpPr>
          <p:cNvPr id="19" name="Shape 17"/>
          <p:cNvSpPr/>
          <p:nvPr/>
        </p:nvSpPr>
        <p:spPr>
          <a:xfrm>
            <a:off x="7534096" y="5732859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3D4CC"/>
          </a:solidFill>
          <a:ln/>
        </p:spPr>
      </p:sp>
      <p:sp>
        <p:nvSpPr>
          <p:cNvPr id="20" name="Shape 18"/>
          <p:cNvSpPr/>
          <p:nvPr/>
        </p:nvSpPr>
        <p:spPr>
          <a:xfrm>
            <a:off x="7065824" y="549878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96911" y="5581888"/>
            <a:ext cx="23645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8534519" y="5581888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Rendicontazione</a:t>
            </a:r>
            <a:endParaRPr lang="en-US" sz="2150" dirty="0"/>
          </a:p>
        </p:txBody>
      </p:sp>
      <p:sp>
        <p:nvSpPr>
          <p:cNvPr id="24" name="Shape 22"/>
          <p:cNvSpPr/>
          <p:nvPr/>
        </p:nvSpPr>
        <p:spPr>
          <a:xfrm>
            <a:off x="6320373" y="6330434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C3D4CC"/>
          </a:solidFill>
          <a:ln/>
        </p:spPr>
      </p:sp>
      <p:sp>
        <p:nvSpPr>
          <p:cNvPr id="25" name="Shape 23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201317" y="6179463"/>
            <a:ext cx="227767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5</a:t>
            </a:r>
            <a:endParaRPr lang="en-US" sz="2600" dirty="0"/>
          </a:p>
        </p:txBody>
      </p:sp>
      <p:sp>
        <p:nvSpPr>
          <p:cNvPr id="27" name="Text 25"/>
          <p:cNvSpPr/>
          <p:nvPr/>
        </p:nvSpPr>
        <p:spPr>
          <a:xfrm>
            <a:off x="2655332" y="6068735"/>
            <a:ext cx="344054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Erogazione Contributo</a:t>
            </a:r>
            <a:endParaRPr lang="en-US" sz="2150" dirty="0"/>
          </a:p>
        </p:txBody>
      </p:sp>
      <p:sp>
        <p:nvSpPr>
          <p:cNvPr id="28" name="Text 26"/>
          <p:cNvSpPr/>
          <p:nvPr/>
        </p:nvSpPr>
        <p:spPr>
          <a:xfrm>
            <a:off x="775930" y="6414849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Entro 60 giorni dalla rendicontazione</a:t>
            </a:r>
            <a:endParaRPr lang="en-US" sz="1700" dirty="0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19" y="3931522"/>
            <a:ext cx="1514281" cy="151428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8534519" y="4589978"/>
            <a:ext cx="3614023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ne Bold" pitchFamily="34" charset="0"/>
                <a:ea typeface="Syne Bold" pitchFamily="34" charset="-122"/>
                <a:cs typeface="Syne Bold" pitchFamily="34" charset="-120"/>
              </a:rPr>
              <a:t>FASE PROGETTUALE</a:t>
            </a:r>
            <a:endParaRPr lang="en-US" sz="2150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8641" y="1162742"/>
            <a:ext cx="7579519" cy="1027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233939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Conclusioni e Prossimi Passi</a:t>
            </a:r>
            <a:endParaRPr lang="en-US" sz="4350" dirty="0">
              <a:latin typeface="Century Gothic" panose="020B0502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68641" y="2776776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883241" y="2776776"/>
            <a:ext cx="2851904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Opportunità Unica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883241" y="3260050"/>
            <a:ext cx="3063478" cy="2145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Il progetto sySTEAM offre un'opportunità unica per arricchire l'offerta formativa delle scuole umbre e stimolare l'interesse per le materie STEAM fin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dall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’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infanzia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200" y="2776776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84800" y="2776776"/>
            <a:ext cx="30634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Impatto a Lungo Termine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784800" y="3609261"/>
            <a:ext cx="306347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L'iniziativa mira a </a:t>
            </a:r>
            <a:r>
              <a:rPr lang="en-US" sz="175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creare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promuovere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competenze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cruciali per </a:t>
            </a:r>
            <a:r>
              <a:rPr lang="en-US" sz="1750" dirty="0" err="1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il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future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dei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bambini e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delle</a:t>
            </a:r>
            <a:r>
              <a:rPr lang="en-US" sz="1750" dirty="0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50" dirty="0" err="1" smtClean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bambine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68641" y="5880140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83241" y="5880140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Invito all'Azione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883241" y="6363414"/>
            <a:ext cx="6964918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Le scuole dell'infanzia e primarie dell'Umbria sono invitate a partecipare attivamente, presentando progetti innovativi e stimolanti per i loro studenti.</a:t>
            </a:r>
            <a:endParaRPr lang="en-US" sz="17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9862" y="4591303"/>
            <a:ext cx="87058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Nobile" panose="020B0604020202020204" charset="0"/>
                <a:ea typeface="Arial" panose="020B0604020202020204" pitchFamily="34" charset="0"/>
              </a:rPr>
              <a:t>Regione </a:t>
            </a:r>
            <a:r>
              <a:rPr lang="it-IT" b="1" dirty="0" smtClean="0">
                <a:solidFill>
                  <a:srgbClr val="000000"/>
                </a:solidFill>
                <a:latin typeface="Nobile" panose="020B0604020202020204" charset="0"/>
                <a:ea typeface="Arial" panose="020B0604020202020204" pitchFamily="34" charset="0"/>
              </a:rPr>
              <a:t>Umbria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Nobile" panose="020B0604020202020204" charset="0"/>
                <a:ea typeface="Arial" panose="020B0604020202020204" pitchFamily="34" charset="0"/>
              </a:rPr>
              <a:t>Direzione </a:t>
            </a:r>
            <a:r>
              <a:rPr lang="it-IT" dirty="0">
                <a:latin typeface="Nobile" panose="020B0604020202020204" charset="0"/>
                <a:ea typeface="Arial" panose="020B0604020202020204" pitchFamily="34" charset="0"/>
              </a:rPr>
              <a:t>Sviluppo economico, agricoltura, lavoro, istruzione, agenda </a:t>
            </a:r>
            <a:r>
              <a:rPr lang="it-IT" dirty="0" smtClean="0">
                <a:latin typeface="Nobile" panose="020B0604020202020204" charset="0"/>
                <a:ea typeface="Arial" panose="020B0604020202020204" pitchFamily="34" charset="0"/>
              </a:rPr>
              <a:t>digitale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Nobile" panose="020B0604020202020204" charset="0"/>
                <a:ea typeface="Arial" panose="020B0604020202020204" pitchFamily="34" charset="0"/>
              </a:rPr>
              <a:t>Servizio </a:t>
            </a:r>
            <a:r>
              <a:rPr lang="it-IT" dirty="0">
                <a:solidFill>
                  <a:srgbClr val="000000"/>
                </a:solidFill>
                <a:latin typeface="Nobile" panose="020B0604020202020204" charset="0"/>
                <a:ea typeface="Arial" panose="020B0604020202020204" pitchFamily="34" charset="0"/>
              </a:rPr>
              <a:t>Istruzione, università, accreditamento, formazione e lavoro </a:t>
            </a:r>
            <a:endParaRPr lang="it-IT" dirty="0" smtClean="0">
              <a:solidFill>
                <a:srgbClr val="000000"/>
              </a:solidFill>
              <a:latin typeface="Nobile" panose="020B0604020202020204" charset="0"/>
              <a:ea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u="sng" dirty="0" smtClean="0">
                <a:solidFill>
                  <a:srgbClr val="0000FF"/>
                </a:solidFill>
                <a:latin typeface="Nobile" panose="020B0604020202020204" charset="0"/>
                <a:ea typeface="Arial" panose="020B0604020202020204" pitchFamily="34" charset="0"/>
                <a:hlinkClick r:id="rId2"/>
              </a:rPr>
              <a:t>zerosei@regione.umbria.it</a:t>
            </a:r>
            <a:endParaRPr lang="it-IT" u="sng" dirty="0" smtClean="0">
              <a:solidFill>
                <a:srgbClr val="0000FF"/>
              </a:solidFill>
              <a:latin typeface="Nobile" panose="020B0604020202020204" charset="0"/>
              <a:ea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25025" y="2499633"/>
            <a:ext cx="1838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@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43" y="2215873"/>
            <a:ext cx="3161575" cy="41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94861"/>
            <a:ext cx="813200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Progetto</a:t>
            </a:r>
            <a:r>
              <a:rPr lang="en-US" sz="3600" dirty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360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sySTEAM</a:t>
            </a:r>
            <a:endParaRPr lang="en-US" sz="3600" dirty="0" smtClean="0">
              <a:solidFill>
                <a:srgbClr val="1B1B27"/>
              </a:solidFill>
              <a:latin typeface="Century Gothic" panose="020B0502020202020204" pitchFamily="34" charset="0"/>
              <a:ea typeface="Corben" pitchFamily="34" charset="-122"/>
              <a:cs typeface="Corben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360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+ </a:t>
            </a:r>
            <a:r>
              <a:rPr lang="en-US" sz="360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scienza</a:t>
            </a:r>
            <a:r>
              <a:rPr lang="en-US" sz="360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per </a:t>
            </a:r>
            <a:r>
              <a:rPr lang="en-US" sz="360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bambine</a:t>
            </a:r>
            <a:r>
              <a:rPr lang="en-US" sz="360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e bambini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990110"/>
            <a:ext cx="7556421" cy="2343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Regione Umbria lancia un nuovo avviso pubblico per promuovere l'educazione scientifica e tecnologica nelle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scuole dell'infanzia e </a:t>
            </a:r>
            <a:r>
              <a:rPr lang="en-US" sz="175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nelle</a:t>
            </a:r>
            <a:r>
              <a:rPr lang="en-US" sz="175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scuole</a:t>
            </a:r>
            <a:r>
              <a:rPr lang="en-US" sz="175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primarie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</a:t>
            </a:r>
            <a:endParaRPr lang="en-US" sz="175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Il 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progetto sySTEAM mira a implementare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percorsi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sulle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materie STEAM (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Scienza, Tecnologia, Ingegneria, Arte, Matematica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 per gli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anni scolastici 2024/2025 e 2025/2026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</a:p>
          <a:p>
            <a:pPr>
              <a:lnSpc>
                <a:spcPts val="2850"/>
              </a:lnSpc>
            </a:pP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Questo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innovativo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programma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finanziato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dal </a:t>
            </a:r>
            <a:r>
              <a:rPr lang="en-US" sz="175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Fondo</a:t>
            </a:r>
            <a:r>
              <a:rPr lang="en-US" sz="175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Sociale</a:t>
            </a:r>
            <a:r>
              <a:rPr lang="en-US" sz="175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Europeo</a:t>
            </a:r>
            <a:r>
              <a:rPr lang="en-US" sz="175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Plus (FSE+) 2021-2027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propone di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creare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una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società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più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equa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inclusiva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avanzata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attraverso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l'educazione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precoce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in </a:t>
            </a:r>
            <a:r>
              <a:rPr lang="en-US" sz="175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tali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discipline.</a:t>
            </a:r>
            <a:endParaRPr lang="en-US" sz="1750" dirty="0" smtClean="0"/>
          </a:p>
          <a:p>
            <a:pPr marL="0" indent="0">
              <a:lnSpc>
                <a:spcPts val="2850"/>
              </a:lnSpc>
              <a:buNone/>
            </a:pPr>
            <a:endParaRPr lang="en-US" sz="175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33102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387" y="624126"/>
            <a:ext cx="5826562" cy="550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Impatto e Prospettive Future</a:t>
            </a:r>
            <a:endParaRPr lang="en-US" sz="3450" dirty="0">
              <a:latin typeface="Century Gothic" panose="020B0502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36702" y="1526619"/>
            <a:ext cx="1657945" cy="12963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786447" y="2212658"/>
            <a:ext cx="358334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970740" y="1843564"/>
            <a:ext cx="220158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Società Avanzata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970740" y="2224326"/>
            <a:ext cx="6158746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Creazione di una società più equa, inclusiva e tecnologicamente avanzata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4838581" y="2835354"/>
            <a:ext cx="9131498" cy="11430"/>
          </a:xfrm>
          <a:prstGeom prst="roundRect">
            <a:avLst>
              <a:gd name="adj" fmla="val 647218"/>
            </a:avLst>
          </a:prstGeom>
          <a:solidFill>
            <a:srgbClr val="B8BFD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7788" y="2866906"/>
            <a:ext cx="3315891" cy="129635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53555" y="3338989"/>
            <a:ext cx="236554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6"/>
          <p:cNvSpPr/>
          <p:nvPr/>
        </p:nvSpPr>
        <p:spPr>
          <a:xfrm>
            <a:off x="5799773" y="3183850"/>
            <a:ext cx="220158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Competenze STEAM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799773" y="3564612"/>
            <a:ext cx="500074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Sviluppo precoce di competenze scientifiche e tecnologiche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5667613" y="4175641"/>
            <a:ext cx="8302466" cy="11430"/>
          </a:xfrm>
          <a:prstGeom prst="roundRect">
            <a:avLst>
              <a:gd name="adj" fmla="val 647218"/>
            </a:avLst>
          </a:prstGeom>
          <a:solidFill>
            <a:srgbClr val="B8BFD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8756" y="4207192"/>
            <a:ext cx="4973836" cy="129635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03821" y="4679275"/>
            <a:ext cx="123587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dirty="0"/>
          </a:p>
        </p:txBody>
      </p:sp>
      <p:sp>
        <p:nvSpPr>
          <p:cNvPr id="15" name="Text 10"/>
          <p:cNvSpPr/>
          <p:nvPr/>
        </p:nvSpPr>
        <p:spPr>
          <a:xfrm>
            <a:off x="6628686" y="4524137"/>
            <a:ext cx="2805946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Approccio Interdisciplinare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628686" y="4904899"/>
            <a:ext cx="554700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Integrazione di scienza, tecnologia, ingegneria, arte e matematica</a:t>
            </a:r>
            <a:endParaRPr lang="en-US" dirty="0"/>
          </a:p>
        </p:txBody>
      </p:sp>
      <p:sp>
        <p:nvSpPr>
          <p:cNvPr id="17" name="Shape 12"/>
          <p:cNvSpPr/>
          <p:nvPr/>
        </p:nvSpPr>
        <p:spPr>
          <a:xfrm>
            <a:off x="6496526" y="5515928"/>
            <a:ext cx="7473553" cy="11430"/>
          </a:xfrm>
          <a:prstGeom prst="roundRect">
            <a:avLst>
              <a:gd name="adj" fmla="val 647218"/>
            </a:avLst>
          </a:prstGeom>
          <a:solidFill>
            <a:srgbClr val="B8BFDF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43" y="5547479"/>
            <a:ext cx="6631781" cy="129635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09774" y="6019562"/>
            <a:ext cx="111919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dirty="0"/>
          </a:p>
        </p:txBody>
      </p:sp>
      <p:sp>
        <p:nvSpPr>
          <p:cNvPr id="20" name="Text 14"/>
          <p:cNvSpPr/>
          <p:nvPr/>
        </p:nvSpPr>
        <p:spPr>
          <a:xfrm>
            <a:off x="7457718" y="5723573"/>
            <a:ext cx="237553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Educazione Innovativa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457718" y="6104334"/>
            <a:ext cx="6380202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Implementazione di metodi di insegnamento basati su esplorazione e sperimentazione</a:t>
            </a: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616387" y="7041952"/>
            <a:ext cx="13397627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404155"/>
                </a:solidFill>
                <a:latin typeface="Century Gothic" panose="020B0502020202020204" pitchFamily="34" charset="0"/>
                <a:ea typeface="Nobile" pitchFamily="34" charset="-122"/>
                <a:cs typeface="Nobile" pitchFamily="34" charset="-120"/>
              </a:rPr>
              <a:t>Il progetto sySTEAM rappresenta un investimento cruciale nel futuro dell'Umbria, promuovendo un'educazione innovativa e interdisciplinare fin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Nobile" pitchFamily="34" charset="-122"/>
                <a:cs typeface="Nobile" pitchFamily="34" charset="-120"/>
              </a:rPr>
              <a:t>dall’infanzia</a:t>
            </a:r>
            <a:r>
              <a:rPr lang="en-US" sz="1600" b="1" dirty="0">
                <a:solidFill>
                  <a:srgbClr val="404155"/>
                </a:solidFill>
                <a:latin typeface="Century Gothic" panose="020B0502020202020204" pitchFamily="34" charset="0"/>
                <a:ea typeface="Nobile" pitchFamily="34" charset="-122"/>
                <a:cs typeface="Nobile" pitchFamily="34" charset="-120"/>
              </a:rPr>
              <a:t>. Questo approccio mira a creare una generazione di giovani preparati ad affrontare le sfide del futuro con creatività e competenze tecniche avanzate.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2241" y="614720"/>
            <a:ext cx="7579519" cy="1396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Beneficiari</a:t>
            </a:r>
            <a:r>
              <a:rPr lang="en-US" sz="435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 e </a:t>
            </a:r>
            <a:r>
              <a:rPr lang="en-US" sz="435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destinatari</a:t>
            </a:r>
            <a:r>
              <a:rPr lang="en-US" sz="435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4350" dirty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del Progetto sySTEAM</a:t>
            </a:r>
            <a:endParaRPr lang="en-US" sz="4350" dirty="0">
              <a:latin typeface="Century Gothic" panose="020B0502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82240" y="3562206"/>
            <a:ext cx="391933" cy="391120"/>
          </a:xfrm>
          <a:prstGeom prst="roundRect">
            <a:avLst>
              <a:gd name="adj" fmla="val 2400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96841" y="3562206"/>
            <a:ext cx="4317266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Beneficiari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396840" y="4045481"/>
            <a:ext cx="4733795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Scuole dell'infanzia e primarie, statali e paritarie, con sede in Umbria.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782240" y="5185866"/>
            <a:ext cx="391933" cy="391120"/>
          </a:xfrm>
          <a:prstGeom prst="roundRect">
            <a:avLst>
              <a:gd name="adj" fmla="val 2400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96841" y="5185866"/>
            <a:ext cx="4317266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Destinatari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96840" y="5669141"/>
            <a:ext cx="4733795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Bambine e bambini iscritti alle scuole dell'infanzia e primarie umbre.</a:t>
            </a:r>
            <a:endParaRPr lang="en-US" sz="20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161"/>
            <a:ext cx="5486400" cy="8229600"/>
          </a:xfrm>
          <a:prstGeom prst="rect">
            <a:avLst/>
          </a:prstGeom>
        </p:spPr>
      </p:pic>
      <p:sp>
        <p:nvSpPr>
          <p:cNvPr id="21" name="Shape 4"/>
          <p:cNvSpPr/>
          <p:nvPr/>
        </p:nvSpPr>
        <p:spPr>
          <a:xfrm>
            <a:off x="6423898" y="3292871"/>
            <a:ext cx="391933" cy="391120"/>
          </a:xfrm>
          <a:prstGeom prst="roundRect">
            <a:avLst>
              <a:gd name="adj" fmla="val 2400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2" name="Text 5"/>
          <p:cNvSpPr/>
          <p:nvPr/>
        </p:nvSpPr>
        <p:spPr>
          <a:xfrm>
            <a:off x="7038499" y="3292871"/>
            <a:ext cx="4317266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Tipologia</a:t>
            </a:r>
            <a:r>
              <a:rPr lang="en-US" sz="28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di </a:t>
            </a:r>
            <a:r>
              <a:rPr lang="en-US" sz="28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intervento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3" name="Text 6"/>
          <p:cNvSpPr/>
          <p:nvPr/>
        </p:nvSpPr>
        <p:spPr>
          <a:xfrm>
            <a:off x="7038498" y="3776146"/>
            <a:ext cx="6970763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Erogazione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di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contributi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scuole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per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progetti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sperimentali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biennali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sulle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materie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STEAM. </a:t>
            </a:r>
          </a:p>
          <a:p>
            <a:pPr>
              <a:lnSpc>
                <a:spcPts val="2850"/>
              </a:lnSpc>
            </a:pP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scuole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devono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presentare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un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progetto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descrittivo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attività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della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metodologia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oltre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un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prospetto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dei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costi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2000" dirty="0"/>
          </a:p>
        </p:txBody>
      </p:sp>
      <p:sp>
        <p:nvSpPr>
          <p:cNvPr id="24" name="Shape 7"/>
          <p:cNvSpPr/>
          <p:nvPr/>
        </p:nvSpPr>
        <p:spPr>
          <a:xfrm>
            <a:off x="6423898" y="5851718"/>
            <a:ext cx="391933" cy="391120"/>
          </a:xfrm>
          <a:prstGeom prst="roundRect">
            <a:avLst>
              <a:gd name="adj" fmla="val 2400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5" name="Text 8"/>
          <p:cNvSpPr/>
          <p:nvPr/>
        </p:nvSpPr>
        <p:spPr>
          <a:xfrm>
            <a:off x="7038499" y="5851718"/>
            <a:ext cx="4317266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Finanziamenti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6" name="Text 6"/>
          <p:cNvSpPr/>
          <p:nvPr/>
        </p:nvSpPr>
        <p:spPr>
          <a:xfrm>
            <a:off x="7038499" y="6245497"/>
            <a:ext cx="7363301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Disponibilità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finanziaria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500.000,00 euro, a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valere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sul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 Umbria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Fondo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Sociale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Europeo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Plus (FSE+) 2021-2027. </a:t>
            </a:r>
          </a:p>
          <a:p>
            <a:pPr>
              <a:lnSpc>
                <a:spcPts val="2850"/>
              </a:lnSpc>
            </a:pP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Importo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massimo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finanziabile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per </a:t>
            </a:r>
            <a:r>
              <a:rPr lang="en-US" sz="20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progetto</a:t>
            </a:r>
            <a:r>
              <a:rPr lang="en-US" sz="20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 50.000,00 euro.</a:t>
            </a:r>
            <a:endParaRPr lang="en-US" sz="2000" dirty="0"/>
          </a:p>
        </p:txBody>
      </p:sp>
      <p:sp>
        <p:nvSpPr>
          <p:cNvPr id="11" name="Text 0"/>
          <p:cNvSpPr/>
          <p:nvPr/>
        </p:nvSpPr>
        <p:spPr>
          <a:xfrm>
            <a:off x="5959230" y="1656346"/>
            <a:ext cx="8050031" cy="76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Progettazione</a:t>
            </a:r>
            <a:r>
              <a:rPr lang="en-US" sz="435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e </a:t>
            </a:r>
            <a:r>
              <a:rPr lang="en-US" sz="435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finanziamenti</a:t>
            </a:r>
            <a:endParaRPr lang="en-US" sz="435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46889" y="2115448"/>
            <a:ext cx="7968496" cy="570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Spese Ammissibili e Rendicontazione</a:t>
            </a:r>
            <a:endParaRPr lang="en-US" sz="3550" dirty="0">
              <a:latin typeface="Century Gothic" panose="020B0502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139017" y="2959482"/>
            <a:ext cx="47673" cy="4102656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6332911" y="3358580"/>
            <a:ext cx="680106" cy="22860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5945125" y="3164746"/>
            <a:ext cx="437221" cy="41064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110026" y="3233207"/>
            <a:ext cx="86074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154263" y="3141886"/>
            <a:ext cx="24289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Spese per </a:t>
            </a:r>
            <a:r>
              <a:rPr lang="en-US" sz="1600" b="1" dirty="0" err="1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il</a:t>
            </a:r>
            <a:r>
              <a:rPr lang="en-US" sz="16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Personale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(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interno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ed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esterno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)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154263" y="3442940"/>
            <a:ext cx="7351445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Includono costi per coordinamento, docenza, monitoraggio e rendicontazione. </a:t>
            </a:r>
            <a:endParaRPr lang="en-US" sz="160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Necessaria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documentazione dettagliata per verifica amministrativo-contabile.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332911" y="4884246"/>
            <a:ext cx="680106" cy="22860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11" name="Shape 8"/>
          <p:cNvSpPr/>
          <p:nvPr/>
        </p:nvSpPr>
        <p:spPr>
          <a:xfrm>
            <a:off x="5945125" y="4690413"/>
            <a:ext cx="437221" cy="41064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079070" y="4758874"/>
            <a:ext cx="151994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154263" y="4667553"/>
            <a:ext cx="24289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6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Costi Indiretti</a:t>
            </a:r>
          </a:p>
        </p:txBody>
      </p:sp>
      <p:sp>
        <p:nvSpPr>
          <p:cNvPr id="14" name="Text 11"/>
          <p:cNvSpPr/>
          <p:nvPr/>
        </p:nvSpPr>
        <p:spPr>
          <a:xfrm>
            <a:off x="7154264" y="4989389"/>
            <a:ext cx="6024844" cy="298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Calcolati forfettariamente al 15% delle spese per il personale.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332911" y="6117972"/>
            <a:ext cx="680106" cy="22860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16" name="Shape 13"/>
          <p:cNvSpPr/>
          <p:nvPr/>
        </p:nvSpPr>
        <p:spPr>
          <a:xfrm>
            <a:off x="5945125" y="5924138"/>
            <a:ext cx="437221" cy="41064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073593" y="5992599"/>
            <a:ext cx="163656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154264" y="5901278"/>
            <a:ext cx="2827036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Periodo di Ammissibilità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154263" y="6255327"/>
            <a:ext cx="6364309" cy="562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Dalla pubblicazione dell'Avviso sul Bollettino Ufficiale della Regione Umbria, per la realizzazione del progetto biennale 2024/2025 e 2025/2026.</a:t>
            </a:r>
            <a:endParaRPr lang="en-US" sz="16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755"/>
            <a:ext cx="5486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9620" y="3354943"/>
            <a:ext cx="10543937" cy="687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233939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Dettagli sulle Spese per il Personale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" y="4371856"/>
            <a:ext cx="549712" cy="5497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620" y="5141357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Coordinamento</a:t>
            </a:r>
            <a:endParaRPr lang="en-US" sz="2150" dirty="0">
              <a:latin typeface="Century Gothic" panose="020B0502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9620" y="5616892"/>
            <a:ext cx="4143851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Max 10% del valore complessivo delle spese per il personale. </a:t>
            </a:r>
            <a:endParaRPr lang="en-US" sz="1700" dirty="0" smtClean="0">
              <a:solidFill>
                <a:srgbClr val="3B4E4E"/>
              </a:solidFill>
              <a:latin typeface="Nobile" panose="020B0604020202020204" charset="0"/>
              <a:ea typeface="Overpass Light" pitchFamily="34" charset="-122"/>
              <a:cs typeface="Overpass Light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en-US" sz="1700" dirty="0" err="1" smtClean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Tariffa</a:t>
            </a:r>
            <a:r>
              <a:rPr lang="en-US" sz="1700" dirty="0" smtClean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 </a:t>
            </a:r>
            <a:r>
              <a:rPr lang="en-US" sz="1700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massima: €50/ora.</a:t>
            </a:r>
            <a:endParaRPr lang="en-US" sz="1700" dirty="0">
              <a:latin typeface="Nobile" panose="020B060402020202020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74" y="4371856"/>
            <a:ext cx="549712" cy="5497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43274" y="5141357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Docenza</a:t>
            </a:r>
            <a:endParaRPr lang="en-US" sz="2150" dirty="0">
              <a:latin typeface="Century Gothic" panose="020B0502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43274" y="5616892"/>
            <a:ext cx="4143851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Senior (5+ anni esperienza): max €100/ora. </a:t>
            </a:r>
            <a:endParaRPr lang="en-US" sz="1700" dirty="0" smtClean="0">
              <a:solidFill>
                <a:srgbClr val="3B4E4E"/>
              </a:solidFill>
              <a:latin typeface="Nobile" panose="020B0604020202020204" charset="0"/>
              <a:ea typeface="Overpass Light" pitchFamily="34" charset="-122"/>
              <a:cs typeface="Overpass Light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en-US" sz="1700" dirty="0" smtClean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Junior</a:t>
            </a:r>
            <a:r>
              <a:rPr lang="en-US" sz="1700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: max €65/ora.</a:t>
            </a:r>
            <a:endParaRPr lang="en-US" sz="1700" dirty="0">
              <a:latin typeface="Nobile" panose="020B060402020202020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929" y="4371856"/>
            <a:ext cx="549712" cy="5497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929" y="5141357"/>
            <a:ext cx="4143851" cy="687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Century Gothic" panose="020B0502020202020204" pitchFamily="34" charset="0"/>
                <a:ea typeface="Syne Bold" pitchFamily="34" charset="-122"/>
                <a:cs typeface="Syne Bold" pitchFamily="34" charset="-120"/>
              </a:rPr>
              <a:t>Monitoraggio e Rendicontazione</a:t>
            </a:r>
            <a:endParaRPr lang="en-US" sz="2150" dirty="0">
              <a:latin typeface="Century Gothic" panose="020B0502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6929" y="5960507"/>
            <a:ext cx="4143851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Max 10% del valore complessivo delle spese per il personale.</a:t>
            </a:r>
            <a:endParaRPr lang="en-US" sz="1700" dirty="0">
              <a:latin typeface="Nobile" panose="020B060402020202020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69620" y="7033975"/>
            <a:ext cx="13091160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Tutte le spese devono essere documentate e conformi alle normative vigenti. </a:t>
            </a:r>
            <a:endParaRPr lang="en-US" sz="1700" b="1" dirty="0" smtClean="0">
              <a:solidFill>
                <a:srgbClr val="3B4E4E"/>
              </a:solidFill>
              <a:latin typeface="Nobile" panose="020B0604020202020204" charset="0"/>
              <a:ea typeface="Overpass Light" pitchFamily="34" charset="-122"/>
              <a:cs typeface="Overpass Light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1700" b="1" dirty="0" smtClean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Non </a:t>
            </a:r>
            <a:r>
              <a:rPr lang="en-US" sz="1700" b="1" dirty="0">
                <a:solidFill>
                  <a:srgbClr val="3B4E4E"/>
                </a:solidFill>
                <a:latin typeface="Nobile" panose="020B0604020202020204" charset="0"/>
                <a:ea typeface="Overpass Light" pitchFamily="34" charset="-122"/>
                <a:cs typeface="Overpass Light" pitchFamily="34" charset="-120"/>
              </a:rPr>
              <a:t>sono ammissibili spese già finanziate da altri contributi pubblici o privati.</a:t>
            </a:r>
            <a:endParaRPr lang="en-US" sz="1700" b="1" dirty="0">
              <a:latin typeface="Nobile" panose="020B060402020202020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-156124"/>
            <a:ext cx="14775873" cy="288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5" y="1123310"/>
            <a:ext cx="1514281" cy="1514281"/>
          </a:xfrm>
          <a:prstGeom prst="rect">
            <a:avLst/>
          </a:prstGeom>
        </p:spPr>
      </p:pic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27" y="1115284"/>
            <a:ext cx="1514281" cy="1514281"/>
          </a:xfrm>
          <a:prstGeom prst="rect">
            <a:avLst/>
          </a:prstGeom>
        </p:spPr>
      </p:pic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498" y="1123309"/>
            <a:ext cx="1514281" cy="1514281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4913471" y="4289346"/>
            <a:ext cx="4313656" cy="2638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4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460"/>
            <a:ext cx="7556421" cy="639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Ammissibilità</a:t>
            </a:r>
            <a:r>
              <a:rPr lang="en-US" sz="445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4450" dirty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e Valutazione</a:t>
            </a:r>
            <a:endParaRPr lang="en-US" sz="4450" dirty="0">
              <a:latin typeface="Century Gothic" panose="020B0502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270164" y="907914"/>
            <a:ext cx="8572499" cy="1133426"/>
          </a:xfrm>
          <a:prstGeom prst="roundRect">
            <a:avLst>
              <a:gd name="adj" fmla="val 303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394077" y="9272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Ammissibilità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13756" y="1255838"/>
            <a:ext cx="8179526" cy="7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Domande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presentate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da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soggetti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ammissibili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entro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termini e con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modalità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indicate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nell’Avviso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Documentazione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completa e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conforme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all’Avviso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13756" y="2120716"/>
            <a:ext cx="68102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Valutazione Tecnica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28225" y="2775109"/>
            <a:ext cx="70876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270164" y="7284016"/>
            <a:ext cx="8572499" cy="802709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94077" y="7348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Punteggio Minimo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25140" y="7686292"/>
            <a:ext cx="860822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Necessario raggiungere almeno 60/100 punti per l'ammissione al finanziamento.</a:t>
            </a:r>
            <a:endParaRPr lang="en-US" sz="1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  <p:sp>
        <p:nvSpPr>
          <p:cNvPr id="44" name="Shape 1"/>
          <p:cNvSpPr/>
          <p:nvPr/>
        </p:nvSpPr>
        <p:spPr>
          <a:xfrm flipH="1">
            <a:off x="680715" y="2493386"/>
            <a:ext cx="51400" cy="4707928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45" name="Shape 2"/>
          <p:cNvSpPr/>
          <p:nvPr/>
        </p:nvSpPr>
        <p:spPr>
          <a:xfrm>
            <a:off x="907378" y="2806949"/>
            <a:ext cx="680106" cy="22860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46" name="Shape 3"/>
          <p:cNvSpPr/>
          <p:nvPr/>
        </p:nvSpPr>
        <p:spPr>
          <a:xfrm>
            <a:off x="482974" y="2607321"/>
            <a:ext cx="437221" cy="41064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47" name="Text 4"/>
          <p:cNvSpPr/>
          <p:nvPr/>
        </p:nvSpPr>
        <p:spPr>
          <a:xfrm>
            <a:off x="658547" y="2607738"/>
            <a:ext cx="86074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MAX</a:t>
            </a:r>
          </a:p>
          <a:p>
            <a:pPr marL="0" indent="0" algn="ctr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20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48" name="Text 5"/>
          <p:cNvSpPr/>
          <p:nvPr/>
        </p:nvSpPr>
        <p:spPr>
          <a:xfrm>
            <a:off x="1695514" y="2544654"/>
            <a:ext cx="24289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Finalizzazione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del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Progetto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9" name="Shape 7"/>
          <p:cNvSpPr/>
          <p:nvPr/>
        </p:nvSpPr>
        <p:spPr>
          <a:xfrm>
            <a:off x="870760" y="3791508"/>
            <a:ext cx="680106" cy="22860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50" name="Shape 8"/>
          <p:cNvSpPr/>
          <p:nvPr/>
        </p:nvSpPr>
        <p:spPr>
          <a:xfrm>
            <a:off x="482974" y="3597675"/>
            <a:ext cx="437221" cy="41064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2" name="Text 10"/>
          <p:cNvSpPr/>
          <p:nvPr/>
        </p:nvSpPr>
        <p:spPr>
          <a:xfrm>
            <a:off x="1692112" y="3574815"/>
            <a:ext cx="24289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Qualità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del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Progetto</a:t>
            </a:r>
            <a:endParaRPr lang="en-US" sz="1600" b="1" dirty="0">
              <a:solidFill>
                <a:srgbClr val="404155"/>
              </a:solidFill>
              <a:latin typeface="Century Gothic" panose="020B0502020202020204" pitchFamily="34" charset="0"/>
              <a:ea typeface="Corben" pitchFamily="34" charset="-122"/>
              <a:cs typeface="Corben" pitchFamily="34" charset="-120"/>
            </a:endParaRPr>
          </a:p>
        </p:txBody>
      </p:sp>
      <p:sp>
        <p:nvSpPr>
          <p:cNvPr id="53" name="Text 11"/>
          <p:cNvSpPr/>
          <p:nvPr/>
        </p:nvSpPr>
        <p:spPr>
          <a:xfrm>
            <a:off x="1692113" y="3896651"/>
            <a:ext cx="7150550" cy="1461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04155"/>
                </a:solidFill>
                <a:latin typeface="Nobile" pitchFamily="34" charset="0"/>
              </a:rPr>
              <a:t>Numero di bambine e bambini coinvolte/i </a:t>
            </a:r>
            <a:endParaRPr lang="it-IT" sz="1600" dirty="0" smtClean="0">
              <a:solidFill>
                <a:srgbClr val="404155"/>
              </a:solidFill>
              <a:latin typeface="Nobil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</a:rPr>
              <a:t>Metodologia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</a:rPr>
              <a:t>di attuazione </a:t>
            </a:r>
            <a:endParaRPr lang="it-IT" sz="1600" dirty="0" smtClean="0">
              <a:solidFill>
                <a:srgbClr val="404155"/>
              </a:solidFill>
              <a:latin typeface="Nobil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</a:rPr>
              <a:t>Innovatività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</a:rPr>
              <a:t>e replicabilità del P</a:t>
            </a: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</a:rPr>
              <a:t>rogetto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</a:rPr>
              <a:t>Numero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</a:rPr>
              <a:t>di istituzioni, enti, organizzazioni esterne coinvolte </a:t>
            </a:r>
          </a:p>
          <a:p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</a:rPr>
              <a:t>nell’attività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</a:rPr>
              <a:t>progettuale mediante accordi e/o convenzioni </a:t>
            </a:r>
            <a:endParaRPr lang="en-US" sz="1600" dirty="0">
              <a:solidFill>
                <a:srgbClr val="404155"/>
              </a:solidFill>
              <a:latin typeface="Nobile" pitchFamily="34" charset="0"/>
            </a:endParaRPr>
          </a:p>
        </p:txBody>
      </p:sp>
      <p:sp>
        <p:nvSpPr>
          <p:cNvPr id="54" name="Shape 12"/>
          <p:cNvSpPr/>
          <p:nvPr/>
        </p:nvSpPr>
        <p:spPr>
          <a:xfrm>
            <a:off x="895479" y="5378152"/>
            <a:ext cx="680106" cy="22860"/>
          </a:xfrm>
          <a:prstGeom prst="roundRect">
            <a:avLst>
              <a:gd name="adj" fmla="val 335324"/>
            </a:avLst>
          </a:prstGeom>
          <a:solidFill>
            <a:srgbClr val="B8BFDF"/>
          </a:solidFill>
          <a:ln/>
        </p:spPr>
      </p:sp>
      <p:sp>
        <p:nvSpPr>
          <p:cNvPr id="55" name="Shape 13"/>
          <p:cNvSpPr/>
          <p:nvPr/>
        </p:nvSpPr>
        <p:spPr>
          <a:xfrm>
            <a:off x="507693" y="5184318"/>
            <a:ext cx="437221" cy="410647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7" name="Text 15"/>
          <p:cNvSpPr/>
          <p:nvPr/>
        </p:nvSpPr>
        <p:spPr>
          <a:xfrm>
            <a:off x="1716832" y="5161458"/>
            <a:ext cx="2827036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Promozione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dei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principi</a:t>
            </a:r>
            <a:r>
              <a:rPr lang="en-US" sz="1600" b="1" dirty="0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600" b="1" dirty="0" err="1" smtClean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orizzontali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58" name="Text 16"/>
          <p:cNvSpPr/>
          <p:nvPr/>
        </p:nvSpPr>
        <p:spPr>
          <a:xfrm>
            <a:off x="1716831" y="5515507"/>
            <a:ext cx="7427169" cy="562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it-IT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Rispetto e promozione </a:t>
            </a: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della Carta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dei diritti fondamentali </a:t>
            </a: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UE, della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Convenzione </a:t>
            </a: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ONU sui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diritti del fanciullo e </a:t>
            </a: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della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Convenzione </a:t>
            </a:r>
            <a:r>
              <a:rPr lang="it-IT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ONU </a:t>
            </a:r>
            <a:r>
              <a:rPr lang="it-IT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sui diritti delle persone con disabilità, oltre ai principi di non discriminazione e trasparenza, pari opportunità, parità di genere e accessibilità per le persone con disabilità, nonché di sviluppo sostenibile nella sua dimensione ambientale e sociale</a:t>
            </a:r>
            <a:endParaRPr lang="en-US" sz="1600" dirty="0"/>
          </a:p>
        </p:txBody>
      </p:sp>
      <p:sp>
        <p:nvSpPr>
          <p:cNvPr id="59" name="Text 11"/>
          <p:cNvSpPr/>
          <p:nvPr/>
        </p:nvSpPr>
        <p:spPr>
          <a:xfrm>
            <a:off x="1716832" y="2868604"/>
            <a:ext cx="6024844" cy="298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Coerenza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dell’analisi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fabbisogni</a:t>
            </a:r>
            <a:endParaRPr lang="en-US" sz="160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285750" indent="-285750"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</a:rPr>
              <a:t>Rispondenza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</a:rPr>
              <a:t>agli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</a:rPr>
              <a:t>obiettivi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</a:rPr>
              <a:t> </a:t>
            </a: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</a:rPr>
              <a:t>dell’Avviso</a:t>
            </a:r>
            <a:endParaRPr lang="en-US" sz="1600" dirty="0"/>
          </a:p>
        </p:txBody>
      </p:sp>
      <p:sp>
        <p:nvSpPr>
          <p:cNvPr id="60" name="Text 4"/>
          <p:cNvSpPr/>
          <p:nvPr/>
        </p:nvSpPr>
        <p:spPr>
          <a:xfrm>
            <a:off x="658547" y="3588768"/>
            <a:ext cx="86074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MAX</a:t>
            </a:r>
          </a:p>
          <a:p>
            <a:pPr marL="0" indent="0" algn="ctr">
              <a:buNone/>
            </a:pPr>
            <a:r>
              <a:rPr lang="en-US" sz="1400" dirty="0">
                <a:latin typeface="Century Gothic" panose="020B0502020202020204" pitchFamily="34" charset="0"/>
              </a:rPr>
              <a:t>7</a:t>
            </a:r>
            <a:r>
              <a:rPr lang="en-US" sz="1400" dirty="0" smtClean="0">
                <a:latin typeface="Century Gothic" panose="020B0502020202020204" pitchFamily="34" charset="0"/>
              </a:rPr>
              <a:t>0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61" name="Text 4"/>
          <p:cNvSpPr/>
          <p:nvPr/>
        </p:nvSpPr>
        <p:spPr>
          <a:xfrm>
            <a:off x="678301" y="5184318"/>
            <a:ext cx="86074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MAX</a:t>
            </a:r>
          </a:p>
          <a:p>
            <a:pPr marL="0" indent="0" algn="ctr">
              <a:buNone/>
            </a:pPr>
            <a:r>
              <a:rPr lang="en-US" sz="1400" dirty="0">
                <a:latin typeface="Century Gothic" panose="020B0502020202020204" pitchFamily="34" charset="0"/>
              </a:rPr>
              <a:t>1</a:t>
            </a:r>
            <a:r>
              <a:rPr lang="en-US" sz="1400" dirty="0" smtClean="0">
                <a:latin typeface="Century Gothic" panose="020B0502020202020204" pitchFamily="34" charset="0"/>
              </a:rPr>
              <a:t>0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70295" y="1033560"/>
            <a:ext cx="6812042" cy="610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 err="1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Presentazione</a:t>
            </a:r>
            <a:r>
              <a:rPr lang="en-US" sz="3800" dirty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380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delle</a:t>
            </a:r>
            <a:r>
              <a:rPr lang="en-US" sz="3800" dirty="0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3800" dirty="0" err="1" smtClean="0">
                <a:solidFill>
                  <a:srgbClr val="1B1B27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domande</a:t>
            </a:r>
            <a:endParaRPr lang="en-US" sz="3800" dirty="0">
              <a:latin typeface="Century Gothic" panose="020B0502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95" y="1941670"/>
            <a:ext cx="977027" cy="10623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40334" y="1952990"/>
            <a:ext cx="2442567" cy="20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Compilazione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440335" y="2254204"/>
            <a:ext cx="6506170" cy="717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Compilare il formulario (</a:t>
            </a:r>
            <a:r>
              <a:rPr lang="en-US" sz="150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Allegato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 </a:t>
            </a:r>
            <a:r>
              <a:rPr lang="en-US" sz="15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all’Avviso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) 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 ogni </a:t>
            </a:r>
            <a:r>
              <a:rPr lang="en-US" sz="150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sua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parte: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sz="150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PROPOSTA PROGETTUALE + PIANO FINANZIARIO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95" y="3504842"/>
            <a:ext cx="977027" cy="10623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40335" y="3463281"/>
            <a:ext cx="2442567" cy="20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Sottoscrizione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40335" y="3822250"/>
            <a:ext cx="6506170" cy="424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domanda deve essere sottoscritta dal dirigente </a:t>
            </a:r>
            <a:r>
              <a:rPr lang="en-US" sz="150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scolastico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/o 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legale rappresentante.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95" y="5068014"/>
            <a:ext cx="977027" cy="10623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40335" y="5013430"/>
            <a:ext cx="2442567" cy="20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Invio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40335" y="5347410"/>
            <a:ext cx="6506170" cy="758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Presentazione esclusivamente tramite PEC all'indirizzo: 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6"/>
              </a:rPr>
              <a:t>direzionesviluppo.regione@postacert.umbria.it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295" y="6631185"/>
            <a:ext cx="977027" cy="10623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40333" y="6676923"/>
            <a:ext cx="2442567" cy="207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entury Gothic" panose="020B0502020202020204" pitchFamily="34" charset="0"/>
                <a:ea typeface="Corben" pitchFamily="34" charset="-122"/>
                <a:cs typeface="Corben" pitchFamily="34" charset="-120"/>
              </a:rPr>
              <a:t>Scadenza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40333" y="6994137"/>
            <a:ext cx="6506170" cy="424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È possible </a:t>
            </a:r>
            <a:r>
              <a:rPr lang="en-US" sz="15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presentare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la </a:t>
            </a:r>
            <a:r>
              <a:rPr lang="en-US" sz="15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domanda</a:t>
            </a:r>
            <a:r>
              <a:rPr lang="en-US" sz="15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50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fino</a:t>
            </a:r>
            <a:r>
              <a:rPr lang="en-US" sz="150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500" b="1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alle</a:t>
            </a:r>
            <a:r>
              <a:rPr lang="en-US" sz="1500" b="1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ore </a:t>
            </a:r>
            <a:r>
              <a:rPr lang="en-US" sz="15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12.00 del 31.01.2025</a:t>
            </a: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5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7" y="291823"/>
            <a:ext cx="4197927" cy="736855"/>
          </a:xfrm>
          <a:prstGeom prst="rect">
            <a:avLst/>
          </a:prstGeom>
        </p:spPr>
      </p:pic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874</Words>
  <Application>Microsoft Office PowerPoint</Application>
  <PresentationFormat>Personalizzato</PresentationFormat>
  <Paragraphs>135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Overpass Light</vt:lpstr>
      <vt:lpstr>Calibri</vt:lpstr>
      <vt:lpstr>Nobile</vt:lpstr>
      <vt:lpstr>Syne Bold</vt:lpstr>
      <vt:lpstr>Corben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Valentina Bendini</cp:lastModifiedBy>
  <cp:revision>20</cp:revision>
  <dcterms:created xsi:type="dcterms:W3CDTF">2024-12-08T10:33:02Z</dcterms:created>
  <dcterms:modified xsi:type="dcterms:W3CDTF">2024-12-09T13:00:29Z</dcterms:modified>
</cp:coreProperties>
</file>