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80" r:id="rId1"/>
  </p:sldMasterIdLst>
  <p:notesMasterIdLst>
    <p:notesMasterId r:id="rId33"/>
  </p:notesMasterIdLst>
  <p:handoutMasterIdLst>
    <p:handoutMasterId r:id="rId34"/>
  </p:handoutMasterIdLst>
  <p:sldIdLst>
    <p:sldId id="302" r:id="rId2"/>
    <p:sldId id="285" r:id="rId3"/>
    <p:sldId id="27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68" r:id="rId13"/>
    <p:sldId id="269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271" r:id="rId31"/>
    <p:sldId id="303" r:id="rId32"/>
  </p:sldIdLst>
  <p:sldSz cx="9144000" cy="5143500" type="screen16x9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88938" indent="68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777875" indent="136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168400" indent="203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557338" indent="2714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A3231C"/>
    <a:srgbClr val="1F3754"/>
    <a:srgbClr val="FFFF94"/>
    <a:srgbClr val="128A66"/>
    <a:srgbClr val="2B9D00"/>
    <a:srgbClr val="EEDDFF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96" d="100"/>
          <a:sy n="196" d="100"/>
        </p:scale>
        <p:origin x="-640" y="-3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l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D2B1721D-50A7-9F4C-A9A4-55CA0FC28010}" type="datetimeFigureOut">
              <a:rPr lang="en-US"/>
              <a:pPr>
                <a:defRPr/>
              </a:pPr>
              <a:t>19/07/15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l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8D22D53B-4D7D-6449-B6C4-9E663500BC3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00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2E0AF56-FF1D-2445-8B3E-C909EA0F7B58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3" tIns="47711" rIns="95423" bIns="47711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6925"/>
          </a:xfrm>
          <a:prstGeom prst="rect">
            <a:avLst/>
          </a:prstGeom>
        </p:spPr>
        <p:txBody>
          <a:bodyPr vert="horz" lIns="95423" tIns="47711" rIns="95423" bIns="47711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A82DBBF-5E30-B74A-8BC8-B9A69A8F155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42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889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7778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168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5573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B0BC14-2319-C04B-896C-67855EBFB2D2}" type="slidenum">
              <a:rPr lang="it-IT" sz="1300">
                <a:latin typeface="Calibri" charset="0"/>
              </a:rPr>
              <a:pPr/>
              <a:t>5</a:t>
            </a:fld>
            <a:endParaRPr lang="it-IT" sz="13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7897-3885-F442-B451-8196B85D5A6B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7014-2F05-0E48-9143-408F7F5D6CC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30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8394D-1086-F742-A0EA-8F9E24A070FE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460C-096A-6548-93D6-3227E56F821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13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0B98-F418-6F4C-BE66-6BBAC67CE620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C228-9FA1-DD47-9831-E1D4C8524D6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09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135D-1BE8-DC4A-A746-061ACB3F4DCB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7C77-BE72-F04F-9414-4FA8053235A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2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96E0-9993-5F47-824A-F6D07A353D55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BBBF-35E0-4249-83F1-02D49683C73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72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6D14-BBE8-7B4F-86F4-B41F8B459580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D0B2-5208-AB4F-9CC9-EC51A7A0805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85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DE57-E422-5D45-89A3-7C3A20F6DD93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F2B0-038C-9C4B-86FB-3DCD7293153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1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4101-5867-014B-807B-3298084FEFCA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B1F5-EE14-4E4E-99E9-2E31F35B455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6647-39B6-BF4C-9289-B117D332324A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68F1-F2EB-4240-BDC3-9F8768F4648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96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A8B8-C218-B048-9A16-438203E6F28A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8E84-F3F5-AE48-A97B-ED52CE4104A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7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0003-0ABC-9342-87A9-10884E0F5542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963-A47B-AE45-A56A-D5485173027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72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C5F1DFAC-BBB0-DA4B-A988-C12AC8D4B8F7}" type="datetimeFigureOut">
              <a:rPr lang="it-IT"/>
              <a:pPr>
                <a:defRPr/>
              </a:pPr>
              <a:t>19/07/15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eaLnBrk="1" hangingPunct="1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E1F1D51-7FFF-D947-83FF-AEB1A7E7B67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89626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9252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68878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58503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1825" indent="-2428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73138" indent="-1936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63663" indent="-1936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752600" indent="-1936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5" descr="logo ps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326"/>
            <a:ext cx="33845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Immagine 7" descr="immagini ellissi.psd"/>
          <p:cNvPicPr>
            <a:picLocks noChangeAspect="1"/>
          </p:cNvPicPr>
          <p:nvPr/>
        </p:nvPicPr>
        <p:blipFill>
          <a:blip r:embed="rId3">
            <a:clrChange>
              <a:clrFrom>
                <a:srgbClr val="E2DBD7"/>
              </a:clrFrom>
              <a:clrTo>
                <a:srgbClr val="E2DB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915566"/>
            <a:ext cx="15049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magine 8" descr="data.psd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55726"/>
            <a:ext cx="252571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llisse BLU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707">
            <a:off x="82570" y="2968781"/>
            <a:ext cx="4353182" cy="2163463"/>
          </a:xfrm>
          <a:prstGeom prst="rect">
            <a:avLst/>
          </a:prstGeom>
        </p:spPr>
      </p:pic>
      <p:sp>
        <p:nvSpPr>
          <p:cNvPr id="25604" name="CasellaDiTesto 5"/>
          <p:cNvSpPr txBox="1">
            <a:spLocks noChangeArrowheads="1"/>
          </p:cNvSpPr>
          <p:nvPr/>
        </p:nvSpPr>
        <p:spPr bwMode="auto">
          <a:xfrm>
            <a:off x="2627784" y="699542"/>
            <a:ext cx="4662422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Gli obiettivi per la priorità </a:t>
            </a:r>
            <a:r>
              <a:rPr lang="it-IT" sz="2800" b="1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6</a:t>
            </a:r>
            <a:r>
              <a:rPr lang="it-IT" sz="2800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sono:</a:t>
            </a: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285750" y="1233501"/>
            <a:ext cx="8858250" cy="22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Favorire il mantenimento e/o la crescita di opportunità occupazionali e di reddito nelle aree rurali.</a:t>
            </a:r>
          </a:p>
          <a:p>
            <a:pPr>
              <a:tabLst>
                <a:tab pos="1244600" algn="l"/>
              </a:tabLst>
            </a:pPr>
            <a:endParaRPr lang="it-IT" sz="12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Migliorare l’attrattività e l’accessibilità del territorio rurale anche  attraverso lo sviluppo e la promozione di servizi  turistici e di base per la popolazione.</a:t>
            </a:r>
          </a:p>
          <a:p>
            <a:pPr>
              <a:tabLst>
                <a:tab pos="1244600" algn="l"/>
              </a:tabLst>
            </a:pPr>
            <a:endParaRPr lang="it-IT" sz="12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Migliorare l’accessibilità </a:t>
            </a:r>
            <a:r>
              <a:rPr lang="it-IT" sz="1900" i="1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on line </a:t>
            </a: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per ridurre le disparità di cittadinanza e per ridare parità di sviluppo ai territori rurali.</a:t>
            </a:r>
          </a:p>
        </p:txBody>
      </p:sp>
      <p:pic>
        <p:nvPicPr>
          <p:cNvPr id="9" name="Immagine 8" descr="Ellisse rossa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2765077" y="3012387"/>
            <a:ext cx="4273153" cy="212369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 rot="20047452">
            <a:off x="3927862" y="3794935"/>
            <a:ext cx="1896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Sviluppo territori rurali</a:t>
            </a:r>
            <a:endParaRPr lang="it-IT" sz="20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Immagine 11" descr="Ellisse gialla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492">
            <a:off x="5229911" y="2935743"/>
            <a:ext cx="3879837" cy="227507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19685405">
            <a:off x="6203682" y="3921636"/>
            <a:ext cx="18314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00009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Occupazione</a:t>
            </a:r>
            <a:endParaRPr lang="it-IT" sz="2200" b="1" dirty="0">
              <a:solidFill>
                <a:srgbClr val="00009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ttangolo 13"/>
          <p:cNvSpPr/>
          <p:nvPr/>
        </p:nvSpPr>
        <p:spPr>
          <a:xfrm rot="20047452">
            <a:off x="1304504" y="3895220"/>
            <a:ext cx="196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Diversificazione</a:t>
            </a:r>
            <a:endParaRPr lang="it-IT" sz="20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92989"/>
              </p:ext>
            </p:extLst>
          </p:nvPr>
        </p:nvGraphicFramePr>
        <p:xfrm>
          <a:off x="273615" y="2579986"/>
          <a:ext cx="8637587" cy="128662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26811"/>
                <a:gridCol w="1727694"/>
                <a:gridCol w="1727694"/>
                <a:gridCol w="1727694"/>
                <a:gridCol w="1727694"/>
              </a:tblGrid>
              <a:tr h="9361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Umbria</a:t>
                      </a:r>
                    </a:p>
                  </a:txBody>
                  <a:tcPr marL="67317" marR="673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Spesa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pubblica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7317" marR="673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 </a:t>
                      </a:r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cui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FEASR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7317" marR="673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Incremento risorse </a:t>
                      </a:r>
                      <a:r>
                        <a:rPr lang="it-IT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2007/2013 2014/2020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7317" marR="673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Quota regionale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7317" marR="67317" marT="0" marB="0" anchor="ctr"/>
                </a:tc>
              </a:tr>
              <a:tr h="3154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876,5</a:t>
                      </a:r>
                      <a:endParaRPr lang="it-IT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7317" marR="673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378</a:t>
                      </a:r>
                    </a:p>
                  </a:txBody>
                  <a:tcPr marL="67317" marR="673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90 </a:t>
                      </a:r>
                      <a:r>
                        <a:rPr lang="it-IT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(+10,6%)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7317" marR="673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149.5 </a:t>
                      </a:r>
                      <a:r>
                        <a:rPr lang="it-IT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(+208%)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7317" marR="67317" marT="0" marB="0" anchor="ctr"/>
                </a:tc>
              </a:tr>
            </a:tbl>
          </a:graphicData>
        </a:graphic>
      </p:graphicFrame>
      <p:sp>
        <p:nvSpPr>
          <p:cNvPr id="2072" name="Rectangle 1"/>
          <p:cNvSpPr>
            <a:spLocks noChangeArrowheads="1"/>
          </p:cNvSpPr>
          <p:nvPr/>
        </p:nvSpPr>
        <p:spPr bwMode="auto">
          <a:xfrm>
            <a:off x="1979712" y="1368518"/>
            <a:ext cx="5464790" cy="77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>
            <a:spAutoFit/>
          </a:bodyPr>
          <a:lstStyle/>
          <a:p>
            <a:pPr algn="ctr" eaLnBrk="1" hangingPunct="1">
              <a:defRPr/>
            </a:pPr>
            <a:r>
              <a:rPr lang="it-IT" sz="28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Risorse PSR </a:t>
            </a: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(dati in milioni di euro</a:t>
            </a:r>
            <a:r>
              <a:rPr lang="it-IT" sz="2400" b="1" dirty="0" smtClean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it-IT" sz="800" dirty="0">
              <a:solidFill>
                <a:srgbClr val="128A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defRPr/>
            </a:pPr>
            <a:r>
              <a:rPr lang="it-IT" sz="1700" dirty="0">
                <a:solidFill>
                  <a:srgbClr val="00009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Accordo in conferenza Stato-Regioni 16/01/</a:t>
            </a:r>
            <a:r>
              <a:rPr lang="it-IT" sz="1700" dirty="0" smtClean="0">
                <a:solidFill>
                  <a:srgbClr val="00009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</a:t>
            </a:r>
            <a:endParaRPr lang="it-IT" sz="1700" dirty="0">
              <a:solidFill>
                <a:srgbClr val="00009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4120" y="936470"/>
            <a:ext cx="4539896" cy="509574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eaLnBrk="1" hangingPunct="1">
              <a:defRPr/>
            </a:pPr>
            <a:r>
              <a:rPr lang="it-IT" sz="28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PSR UMBRIA 2014-</a:t>
            </a:r>
            <a:r>
              <a:rPr lang="it-IT" sz="2800" b="1" dirty="0" smtClean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2020</a:t>
            </a:r>
            <a:endParaRPr lang="it-IT" sz="2800" b="1" dirty="0">
              <a:solidFill>
                <a:srgbClr val="128A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3"/>
          <p:cNvSpPr txBox="1">
            <a:spLocks noChangeArrowheads="1"/>
          </p:cNvSpPr>
          <p:nvPr/>
        </p:nvSpPr>
        <p:spPr bwMode="auto">
          <a:xfrm>
            <a:off x="809575" y="818084"/>
            <a:ext cx="7794873" cy="9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Spesa pubblica programmata per il perseguimento degli obiettivi di ciascuna Priorità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832334"/>
              </p:ext>
            </p:extLst>
          </p:nvPr>
        </p:nvGraphicFramePr>
        <p:xfrm>
          <a:off x="251520" y="1980233"/>
          <a:ext cx="8653463" cy="2895773"/>
        </p:xfrm>
        <a:graphic>
          <a:graphicData uri="http://schemas.openxmlformats.org/drawingml/2006/table">
            <a:tbl>
              <a:tblPr/>
              <a:tblGrid>
                <a:gridCol w="436630"/>
                <a:gridCol w="4545046"/>
                <a:gridCol w="1810985"/>
                <a:gridCol w="1860802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8792" marR="8792" marT="7143" marB="0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Priorità</a:t>
                      </a:r>
                    </a:p>
                  </a:txBody>
                  <a:tcPr marL="8792" marR="8792" marT="7143" marB="0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(euro)</a:t>
                      </a:r>
                    </a:p>
                  </a:txBody>
                  <a:tcPr marL="8792" marR="8792" marT="7143" marB="0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 di SP</a:t>
                      </a:r>
                    </a:p>
                  </a:txBody>
                  <a:tcPr marL="8792" marR="8792" marT="7143" marB="0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3086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Trasferimento delle conoscenze e innovazione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97.900.000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11,17%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Redditiva delle aziende agricole e competitività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186.600.000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21,29%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Organizzazione della filiera alimentare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84.600.000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9,65%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Preservazione e valorizzazione 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dell’ecosistema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245.600.000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28,02%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Uso efficiente delle risorse  e passaggio  ad economia a basse emissioni di CO2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80.000.000 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9,13%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320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Inclusione sociale e riduzione della povertà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155.656.355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17,76%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#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Assistenza Tecnica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26.294.850,94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3%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8792" marR="8792" marT="7143" marB="0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PSR 2014 - 2020</a:t>
                      </a:r>
                    </a:p>
                  </a:txBody>
                  <a:tcPr marL="8792" marR="8792" marT="7143" marB="0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876.651.205,94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100%</a:t>
                      </a:r>
                    </a:p>
                  </a:txBody>
                  <a:tcPr marL="8792" marR="8792" marT="7143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9872" y="699542"/>
            <a:ext cx="2329685" cy="447675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Misure attivate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85485"/>
              </p:ext>
            </p:extLst>
          </p:nvPr>
        </p:nvGraphicFramePr>
        <p:xfrm>
          <a:off x="251520" y="1203598"/>
          <a:ext cx="8659813" cy="3854734"/>
        </p:xfrm>
        <a:graphic>
          <a:graphicData uri="http://schemas.openxmlformats.org/drawingml/2006/table">
            <a:tbl>
              <a:tblPr/>
              <a:tblGrid>
                <a:gridCol w="473286"/>
                <a:gridCol w="6295466"/>
                <a:gridCol w="1170143"/>
                <a:gridCol w="720918"/>
              </a:tblGrid>
              <a:tr h="1750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           MISURA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7923" marR="7923" marT="643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(euro)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50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COD.</a:t>
                      </a:r>
                    </a:p>
                  </a:txBody>
                  <a:tcPr marL="7923" marR="7923" marT="643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TITOLO</a:t>
                      </a:r>
                    </a:p>
                  </a:txBody>
                  <a:tcPr marL="7923" marR="7923" marT="643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Trasferimento di conoscenze e azioni di informazione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10.300.000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1,17%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2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Servizi di consulenza, di sostituzione e di assistenza alla gestione delle aziende agricole   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19.300.000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2,20%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Regimi di qualità dei prodotti agricoli e alimentari  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   7.200.000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0,82%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Investimenti in immobilizzazioni materiali     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203.200.000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23,18%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9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Ripristino del potenziale produttivo agricolo danneggiato da calamità naturali e da eventi catastrofici e introduzione di adeguate misure di prevenzione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18.000.000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2,05%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Sviluppo delle aziende agricole e delle imprese   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35.000.000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3,99%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Servizi di base e rinnovamento dei villaggi nelle zone rurali    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103.056.355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11,76%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Investimenti nello sviluppo delle aree forestali e nel miglioramento della redditività delle foreste      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80.400.000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9,17%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Pagamenti agro-climatico-ambientali  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141.500.000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16,14%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Agricoltura biologica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34.100.000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3,89%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Indennità Natura 2000 e indennità connesse alla direttiva quadro sulle acque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   8.000.000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0,91%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Indennità a favore di zone soggette a vincoli naturali o ad altri vincoli specifici  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63.000.000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7,19%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Benessere degli animali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   5.400.000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0,62%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Servizi </a:t>
                      </a:r>
                      <a:r>
                        <a:rPr kumimoji="0" 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silvo</a:t>
                      </a: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-ambientali e climatici e salvaguardia delle foreste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   5.000.000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0,57%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Cooperazione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68.300.000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7,79%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3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Sostegno allo sviluppo locale LEADER  - (SLTP – Sviluppo locale di tipo partecipativo)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48.600.000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5,54%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3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AT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Assistenza Tecnica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           26.294.850,94 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3%</a:t>
                      </a:r>
                    </a:p>
                  </a:txBody>
                  <a:tcPr marL="8791" marR="8791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</a:t>
                      </a:r>
                    </a:p>
                  </a:txBody>
                  <a:tcPr marL="7923" marR="7923" marT="643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876.651.205,94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100%</a:t>
                      </a:r>
                    </a:p>
                  </a:txBody>
                  <a:tcPr marL="7923" marR="7923" marT="643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699542"/>
            <a:ext cx="7920880" cy="878906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it-IT" sz="2400" b="1" dirty="0" smtClean="0">
              <a:solidFill>
                <a:srgbClr val="A3231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defRPr/>
            </a:pPr>
            <a:r>
              <a:rPr lang="it-IT" sz="2400" b="1" dirty="0" smtClean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Trasferimento </a:t>
            </a: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 conoscenze e azioni di </a:t>
            </a:r>
            <a:r>
              <a:rPr lang="it-IT" sz="2400" b="1" dirty="0" smtClean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informazione</a:t>
            </a:r>
            <a:endParaRPr lang="it-IT" sz="2400" b="1" dirty="0">
              <a:solidFill>
                <a:srgbClr val="128A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88848"/>
              </p:ext>
            </p:extLst>
          </p:nvPr>
        </p:nvGraphicFramePr>
        <p:xfrm>
          <a:off x="539552" y="1635646"/>
          <a:ext cx="8208963" cy="3277643"/>
        </p:xfrm>
        <a:graphic>
          <a:graphicData uri="http://schemas.openxmlformats.org/drawingml/2006/table">
            <a:tbl>
              <a:tblPr/>
              <a:tblGrid>
                <a:gridCol w="1263143"/>
                <a:gridCol w="1926951"/>
                <a:gridCol w="2714562"/>
                <a:gridCol w="957638"/>
                <a:gridCol w="827931"/>
                <a:gridCol w="518738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43576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Trasferimento 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di conoscenze e azioni di informazione</a:t>
                      </a:r>
                    </a:p>
                  </a:txBody>
                  <a:tcPr marL="84405" marR="84405" marT="34289" marB="3428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1.1 - Sostegno ad azioni di formazione professionale e acquisizione di competenze</a:t>
                      </a: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1.1.1 - Attività a carattere collettivo</a:t>
                      </a: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7.000.000</a:t>
                      </a:r>
                    </a:p>
                  </a:txBody>
                  <a:tcPr marL="84405" marR="84405" marT="34289" marB="3428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10.300.000</a:t>
                      </a:r>
                    </a:p>
                  </a:txBody>
                  <a:tcPr marL="84405" marR="84405" marT="34289" marB="3428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1,17%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5" marR="84405" marT="34289" marB="3428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4357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1.1.2 - Attività di </a:t>
                      </a:r>
                      <a:r>
                        <a:rPr kumimoji="0" lang="it-I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coaching</a:t>
                      </a: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(tutoraggio)</a:t>
                      </a:r>
                    </a:p>
                  </a:txBody>
                  <a:tcPr marL="8792" marR="8792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274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1.2 - Sostegno ad attività dimostrative e azioni di informazione</a:t>
                      </a: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1.2.1- Attività dimostrative ed azioni di informazione anche a carattere divulgativo</a:t>
                      </a: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2.700.000</a:t>
                      </a:r>
                    </a:p>
                  </a:txBody>
                  <a:tcPr marL="84405" marR="84405" marT="34289" marB="3428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38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1.3 - Sostegno a scambi interaziendali di breve durata nel settore agricolo e forestale, nonché a visite di aziende agricole e forestali</a:t>
                      </a: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1.3.1 - Scambi interaziendali</a:t>
                      </a: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600.000</a:t>
                      </a:r>
                    </a:p>
                  </a:txBody>
                  <a:tcPr marL="84405" marR="84405" marT="34289" marB="3428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084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1.3.2 - Visite alle aziende agricole e forestali</a:t>
                      </a:r>
                    </a:p>
                  </a:txBody>
                  <a:tcPr marL="84405" marR="84405" marT="34289" marB="34289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asellaDiTesto 3"/>
          <p:cNvSpPr txBox="1">
            <a:spLocks noChangeArrowheads="1"/>
          </p:cNvSpPr>
          <p:nvPr/>
        </p:nvSpPr>
        <p:spPr bwMode="auto">
          <a:xfrm>
            <a:off x="899592" y="699542"/>
            <a:ext cx="7661796" cy="12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2</a:t>
            </a:r>
            <a:endParaRPr lang="it-IT" b="1" dirty="0" smtClean="0">
              <a:solidFill>
                <a:srgbClr val="A3231C"/>
              </a:solidFill>
              <a:latin typeface="Arial Unicode MS" charset="0"/>
              <a:cs typeface="Arial Unicode MS" charset="0"/>
            </a:endParaRPr>
          </a:p>
          <a:p>
            <a:pPr algn="ctr" eaLnBrk="1" hangingPunct="1"/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Servizi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di consulenza, di sostituzione e di assistenza alla gestione delle aziende </a:t>
            </a:r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agricole</a:t>
            </a:r>
            <a:endParaRPr lang="it-IT" dirty="0">
              <a:solidFill>
                <a:srgbClr val="128A66"/>
              </a:solidFill>
              <a:latin typeface="Calibri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92533"/>
              </p:ext>
            </p:extLst>
          </p:nvPr>
        </p:nvGraphicFramePr>
        <p:xfrm>
          <a:off x="1043608" y="2283718"/>
          <a:ext cx="7246937" cy="1925065"/>
        </p:xfrm>
        <a:graphic>
          <a:graphicData uri="http://schemas.openxmlformats.org/drawingml/2006/table">
            <a:tbl>
              <a:tblPr/>
              <a:tblGrid>
                <a:gridCol w="1721971"/>
                <a:gridCol w="1950437"/>
                <a:gridCol w="1224136"/>
                <a:gridCol w="1008112"/>
                <a:gridCol w="676940"/>
                <a:gridCol w="665341"/>
              </a:tblGrid>
              <a:tr h="5168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14" marR="84414" marT="34292" marB="3429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14" marR="84414" marT="34292" marB="3429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14" marR="84414" marT="34292" marB="3429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14" marR="84414" marT="34292" marB="3429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13" marR="84413" marT="34296" marB="3429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13" marR="84413" marT="34296" marB="3429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8717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Servizi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di consulenza, di 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 sostituzione di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assistenza alla gestione delle az</a:t>
                      </a:r>
                      <a:r>
                        <a:rPr kumimoji="0" lang="it-I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iende agricole  </a:t>
                      </a:r>
                    </a:p>
                  </a:txBody>
                  <a:tcPr marL="84414" marR="84414" marT="34292" marB="3429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2.1 - Sostegno allo scopo di aiutare gli aventi diritto ad avvalersi di servizi di consulenza</a:t>
                      </a:r>
                    </a:p>
                  </a:txBody>
                  <a:tcPr marL="84414" marR="84414" marT="34292" marB="3429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2.1.1 - Servizi di consulenza</a:t>
                      </a:r>
                    </a:p>
                  </a:txBody>
                  <a:tcPr marL="84414" marR="84414" marT="34292" marB="3429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18.400.000</a:t>
                      </a:r>
                    </a:p>
                  </a:txBody>
                  <a:tcPr marL="8793" marR="8793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19.300.000</a:t>
                      </a:r>
                    </a:p>
                  </a:txBody>
                  <a:tcPr marL="8793" marR="8793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2,20%</a:t>
                      </a:r>
                    </a:p>
                  </a:txBody>
                  <a:tcPr marL="8793" marR="8793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5275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2.3 - Sostegno alla formazione dei consulenti</a:t>
                      </a:r>
                    </a:p>
                  </a:txBody>
                  <a:tcPr marL="84414" marR="84414" marT="34292" marB="3429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2.3.1 - Formazione dei consulenti</a:t>
                      </a:r>
                    </a:p>
                  </a:txBody>
                  <a:tcPr marL="84414" marR="84414" marT="34292" marB="3429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900.000</a:t>
                      </a:r>
                    </a:p>
                  </a:txBody>
                  <a:tcPr marL="8793" marR="8793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asellaDiTesto 3"/>
          <p:cNvSpPr txBox="1">
            <a:spLocks noChangeArrowheads="1"/>
          </p:cNvSpPr>
          <p:nvPr/>
        </p:nvSpPr>
        <p:spPr bwMode="auto">
          <a:xfrm>
            <a:off x="1241310" y="843558"/>
            <a:ext cx="6834345" cy="8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3</a:t>
            </a:r>
            <a:endParaRPr lang="it-IT" b="1" dirty="0" smtClean="0">
              <a:solidFill>
                <a:srgbClr val="A3231C"/>
              </a:solidFill>
              <a:latin typeface="Arial Unicode MS" charset="0"/>
              <a:cs typeface="Arial Unicode MS" charset="0"/>
            </a:endParaRPr>
          </a:p>
          <a:p>
            <a:pPr algn="ctr" eaLnBrk="1" hangingPunct="1"/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Regimi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di qualità dei prodotti agricoli e </a:t>
            </a:r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alimentari</a:t>
            </a:r>
            <a:endParaRPr lang="it-IT" b="1" dirty="0">
              <a:solidFill>
                <a:srgbClr val="128A66"/>
              </a:solidFill>
              <a:latin typeface="Arial Unicode MS" charset="0"/>
              <a:cs typeface="Arial Unicode MS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36132"/>
              </p:ext>
            </p:extLst>
          </p:nvPr>
        </p:nvGraphicFramePr>
        <p:xfrm>
          <a:off x="971600" y="2211710"/>
          <a:ext cx="7262812" cy="2170123"/>
        </p:xfrm>
        <a:graphic>
          <a:graphicData uri="http://schemas.openxmlformats.org/drawingml/2006/table">
            <a:tbl>
              <a:tblPr/>
              <a:tblGrid>
                <a:gridCol w="1613470"/>
                <a:gridCol w="1727775"/>
                <a:gridCol w="1396582"/>
                <a:gridCol w="1062457"/>
                <a:gridCol w="864621"/>
                <a:gridCol w="597907"/>
              </a:tblGrid>
              <a:tr h="5167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08" marR="84408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08" marR="84408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08" marR="84408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8" marR="84408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10" marR="84410" marT="34293" marB="3429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10" marR="84410" marT="34293" marB="3429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6703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Regimi 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di qualità dei prodotti agricoli e alimentari  </a:t>
                      </a:r>
                    </a:p>
                  </a:txBody>
                  <a:tcPr marL="84408" marR="84408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3.1 - Sostegno alla nuova adesione a regimi di qualità</a:t>
                      </a:r>
                    </a:p>
                  </a:txBody>
                  <a:tcPr marL="84408" marR="84408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3.1.1 - Sostegno alla nuova partecipazione a sistemi di qualità </a:t>
                      </a:r>
                    </a:p>
                  </a:txBody>
                  <a:tcPr marL="84408" marR="84408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1.800.000</a:t>
                      </a:r>
                    </a:p>
                  </a:txBody>
                  <a:tcPr marL="8792" marR="8792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7.200.000</a:t>
                      </a:r>
                    </a:p>
                  </a:txBody>
                  <a:tcPr marL="8792" marR="8792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0,82%</a:t>
                      </a:r>
                    </a:p>
                  </a:txBody>
                  <a:tcPr marL="8792" marR="8792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6781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3.2 - Sostegno per attività di informazione e promozione, svolte da associazioni di produttori nel mercato interno</a:t>
                      </a:r>
                    </a:p>
                  </a:txBody>
                  <a:tcPr marL="84408" marR="84408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3.2.1 - Sostegno alle attività di informazione e di promozione attuate da gruppi di produttori nel mercato interno </a:t>
                      </a:r>
                    </a:p>
                  </a:txBody>
                  <a:tcPr marL="84408" marR="84408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5.400.000</a:t>
                      </a:r>
                    </a:p>
                  </a:txBody>
                  <a:tcPr marL="8792" marR="8792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664" y="686590"/>
            <a:ext cx="6646863" cy="805040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it-IT" sz="2400" b="1" dirty="0" smtClean="0">
              <a:solidFill>
                <a:srgbClr val="A3231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it-IT" sz="2400" b="1" dirty="0" smtClean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Investimenti </a:t>
            </a: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immobilizzazioni materiali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92353"/>
              </p:ext>
            </p:extLst>
          </p:nvPr>
        </p:nvGraphicFramePr>
        <p:xfrm>
          <a:off x="114721" y="1552090"/>
          <a:ext cx="8928993" cy="3448492"/>
        </p:xfrm>
        <a:graphic>
          <a:graphicData uri="http://schemas.openxmlformats.org/drawingml/2006/table">
            <a:tbl>
              <a:tblPr/>
              <a:tblGrid>
                <a:gridCol w="1440160"/>
                <a:gridCol w="2232248"/>
                <a:gridCol w="2736304"/>
                <a:gridCol w="1008112"/>
                <a:gridCol w="744762"/>
                <a:gridCol w="767407"/>
              </a:tblGrid>
              <a:tr h="3541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16" marR="84416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16" marR="84416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511006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Investimenti 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 immobilizzazioni materiali </a:t>
                      </a: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    </a:t>
                      </a:r>
                    </a:p>
                  </a:txBody>
                  <a:tcPr marL="84412" marR="84412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4.1 - Sostegno a investimenti nelle aziende agricole</a:t>
                      </a:r>
                    </a:p>
                  </a:txBody>
                  <a:tcPr marL="84412" marR="84412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4.1.1 - Sostegno a investimenti per il miglioramento delle prestazioni e della sostenibilità globale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dell’azienda 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agricola</a:t>
                      </a: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100.000.000</a:t>
                      </a:r>
                    </a:p>
                  </a:txBody>
                  <a:tcPr marL="8793" marR="8793" marT="714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203.200.000</a:t>
                      </a:r>
                    </a:p>
                  </a:txBody>
                  <a:tcPr marL="8793" marR="8793" marT="714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23,18%</a:t>
                      </a:r>
                    </a:p>
                  </a:txBody>
                  <a:tcPr marL="8793" marR="8793" marT="714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4758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4.2 - Sostegno a investimenti a favore della trasformazione/commercializzazione e/o dello sviluppo dei prodotti agricoli</a:t>
                      </a:r>
                    </a:p>
                  </a:txBody>
                  <a:tcPr marL="84412" marR="84412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4.2.1 - Sostegno agli investimenti per la trasformazione, commercializzazione e/o lo sviluppo dei prodotti agricoli</a:t>
                      </a: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54.000.000</a:t>
                      </a:r>
                    </a:p>
                  </a:txBody>
                  <a:tcPr marL="8793" marR="8793" marT="714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00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4.3 - Sostegno a investimenti nell'infrastruttura necessaria allo sviluppo, all'ammodernamento e all'adeguamento dell'agricoltura e della silvicoltura</a:t>
                      </a:r>
                    </a:p>
                  </a:txBody>
                  <a:tcPr marL="84412" marR="84412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4.3.1 - Investimenti per la gestione della risorsa idrica al fine di renderne più efficiente l</a:t>
                      </a:r>
                      <a:r>
                        <a:rPr kumimoji="0" lang="ja-JP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uso irriguo</a:t>
                      </a: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45.200.000</a:t>
                      </a:r>
                    </a:p>
                  </a:txBody>
                  <a:tcPr marL="84412" marR="84412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170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4.3.2 - Sostegno agli investimenti nella  infrastruttura viaria necessaria allo sviluppo, ammodernamento, adeguamento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dell’agricoltura 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 della silvicoltura</a:t>
                      </a: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119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4.3.3 - Sostegno agli investimenti per l</a:t>
                      </a:r>
                      <a:r>
                        <a:rPr kumimoji="0" lang="ja-JP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approvvigionamento idrico nei territori destinati a pascolo</a:t>
                      </a: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68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4.4 - Sostegno a investimenti non produttivi connessi all'adempimento degli obiettivi agro-climatico-ambientali</a:t>
                      </a:r>
                    </a:p>
                  </a:txBody>
                  <a:tcPr marL="84412" marR="84412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4.4.1 - Investimenti non produttivi finalizzati prioritariamente alla conservazione della biodiversità</a:t>
                      </a: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4.000.000</a:t>
                      </a:r>
                    </a:p>
                  </a:txBody>
                  <a:tcPr marL="84412" marR="84412" marT="34305" marB="3430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asellaDiTesto 3"/>
          <p:cNvSpPr txBox="1">
            <a:spLocks noChangeArrowheads="1"/>
          </p:cNvSpPr>
          <p:nvPr/>
        </p:nvSpPr>
        <p:spPr bwMode="auto">
          <a:xfrm>
            <a:off x="755576" y="699542"/>
            <a:ext cx="8165853" cy="16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5</a:t>
            </a:r>
            <a:endParaRPr lang="it-IT" b="1" dirty="0" smtClean="0">
              <a:solidFill>
                <a:srgbClr val="A3231C"/>
              </a:solidFill>
              <a:latin typeface="Arial Unicode MS" charset="0"/>
              <a:cs typeface="Arial Unicode MS" charset="0"/>
            </a:endParaRPr>
          </a:p>
          <a:p>
            <a:pPr algn="ctr" eaLnBrk="1" hangingPunct="1"/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Ripristino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del potenziale produttivo agricolo danneggiato da calamità naturali e da eventi catastrofici </a:t>
            </a:r>
            <a:r>
              <a:rPr lang="it-IT" b="1" dirty="0">
                <a:solidFill>
                  <a:srgbClr val="128A66"/>
                </a:solidFill>
                <a:latin typeface="Calibri" charset="0"/>
              </a:rPr>
              <a:t>e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introduzione di adeguate misure di prevenzione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54335"/>
              </p:ext>
            </p:extLst>
          </p:nvPr>
        </p:nvGraphicFramePr>
        <p:xfrm>
          <a:off x="395536" y="2571750"/>
          <a:ext cx="8442325" cy="2159691"/>
        </p:xfrm>
        <a:graphic>
          <a:graphicData uri="http://schemas.openxmlformats.org/drawingml/2006/table">
            <a:tbl>
              <a:tblPr/>
              <a:tblGrid>
                <a:gridCol w="1351124"/>
                <a:gridCol w="2570359"/>
                <a:gridCol w="2199197"/>
                <a:gridCol w="1008112"/>
                <a:gridCol w="792088"/>
                <a:gridCol w="521445"/>
              </a:tblGrid>
              <a:tr h="4116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8" marR="84408" marT="34298" marB="3429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08" marR="84408" marT="34298" marB="3429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6335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Ripristino </a:t>
                      </a: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del potenziale produttivo agricolo danneggiato da calamità naturali e da eventi catastrofici e introduzione di adeguate misure di prevenzione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5.1 - Sostegno a investimenti in azioni di prevenzione volte a ridurre le conseguenze di probabili calamità naturali, avversità atmosferiche ed eventi catastrofici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5.1.1 - Tutela e prevenzione del rischio idrogeologico tramite azioni di adeguamento/efficientamento  dei corpi idrici superficiali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2.000.000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18.000.000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2,05%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102821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5.2 - Sostegno a investimenti per il ripristino dei terreni agricoli e del potenziale produttivo danneggiati da calamità naturali, avversità atmosferiche ed eventi catastrofici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5.2.1 - Ripristino del potenziale produttivo agricolo danneggiato da calamità naturali, avversità atmosferiche  ed  eventi catastrofici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16.000.000</a:t>
                      </a:r>
                    </a:p>
                  </a:txBody>
                  <a:tcPr marL="84398" marR="84398" marT="34308" marB="343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664" y="684732"/>
            <a:ext cx="6646863" cy="878906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it-IT" sz="2400" b="1" dirty="0" smtClean="0">
              <a:solidFill>
                <a:srgbClr val="A3231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defRPr/>
            </a:pPr>
            <a:r>
              <a:rPr lang="it-IT" sz="2400" b="1" dirty="0" smtClean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Sviluppo </a:t>
            </a: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delle aziende agricole e delle imprese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02559"/>
              </p:ext>
            </p:extLst>
          </p:nvPr>
        </p:nvGraphicFramePr>
        <p:xfrm>
          <a:off x="407755" y="1655814"/>
          <a:ext cx="8391649" cy="3316481"/>
        </p:xfrm>
        <a:graphic>
          <a:graphicData uri="http://schemas.openxmlformats.org/drawingml/2006/table">
            <a:tbl>
              <a:tblPr/>
              <a:tblGrid>
                <a:gridCol w="1296144"/>
                <a:gridCol w="2319831"/>
                <a:gridCol w="2288681"/>
                <a:gridCol w="1008112"/>
                <a:gridCol w="792088"/>
                <a:gridCol w="686793"/>
              </a:tblGrid>
              <a:tr h="4907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9" marR="84409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09" marR="84409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39311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Sviluppo 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delle aziende agricole e delle imprese   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6.1 - Aiuti all'avviamento di imprese per i giovani agricoltori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6.1.1 - Aiuto all</a:t>
                      </a:r>
                      <a:r>
                        <a:rPr kumimoji="0" lang="ja-JP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avviamento di imprese per giovani agricoltori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20.000.000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35.000.000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3,99%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5503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6.2 - Aiuti all</a:t>
                      </a:r>
                      <a:r>
                        <a:rPr kumimoji="0" lang="ja-JP" alt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avviamento di attività imprenditoriali per attività extra-agricole nelle zone rurali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6.2.1 - Aiuti all'avviamento di impresa per le attività extra-agricole nelle aree rurali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5.000.000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07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6.4 - Sostegno a investimenti nella creazione e nello sviluppo di attività extra-agricole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6.4.1 – Creazione e sviluppo di agriturismi, fattorie didattiche e fattorie sociali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10.000.000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503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6.4.2 - Investimenti nella creazione e nello sviluppo di impianti per la produzione di energia da fonti rinnovabili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503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6.4.3 - Sostegno alla creazione/sviluppo di imprese extra-agricole settori commerciale-artigianale-turistico-servizio-innovazione tecnologica</a:t>
                      </a:r>
                    </a:p>
                  </a:txBody>
                  <a:tcPr marL="84414" marR="84414" marT="34303" marB="3430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3"/>
          <p:cNvSpPr txBox="1">
            <a:spLocks noChangeArrowheads="1"/>
          </p:cNvSpPr>
          <p:nvPr/>
        </p:nvSpPr>
        <p:spPr bwMode="auto">
          <a:xfrm>
            <a:off x="2987824" y="699542"/>
            <a:ext cx="3456384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 smtClean="0">
                <a:solidFill>
                  <a:srgbClr val="128A66"/>
                </a:solidFill>
                <a:latin typeface="Arial"/>
                <a:cs typeface="Arial"/>
              </a:rPr>
              <a:t>Alcuni </a:t>
            </a:r>
            <a:r>
              <a:rPr lang="it-IT" b="1" dirty="0">
                <a:solidFill>
                  <a:srgbClr val="128A66"/>
                </a:solidFill>
                <a:latin typeface="Arial"/>
                <a:cs typeface="Arial"/>
              </a:rPr>
              <a:t>dati dell’</a:t>
            </a:r>
            <a:r>
              <a:rPr lang="it-IT" altLang="ja-JP" b="1" dirty="0">
                <a:solidFill>
                  <a:srgbClr val="128A66"/>
                </a:solidFill>
                <a:latin typeface="Arial"/>
                <a:cs typeface="Arial"/>
              </a:rPr>
              <a:t>Umbria</a:t>
            </a:r>
            <a:endParaRPr lang="it-IT" b="1" dirty="0">
              <a:solidFill>
                <a:srgbClr val="128A66"/>
              </a:solidFill>
              <a:latin typeface="Arial"/>
              <a:cs typeface="Arial"/>
            </a:endParaRPr>
          </a:p>
        </p:txBody>
      </p:sp>
      <p:sp>
        <p:nvSpPr>
          <p:cNvPr id="16386" name="CasellaDiTesto 4"/>
          <p:cNvSpPr txBox="1">
            <a:spLocks noChangeArrowheads="1"/>
          </p:cNvSpPr>
          <p:nvPr/>
        </p:nvSpPr>
        <p:spPr bwMode="auto">
          <a:xfrm>
            <a:off x="107504" y="1179496"/>
            <a:ext cx="5904655" cy="1248238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 spc="-60" dirty="0">
                <a:solidFill>
                  <a:srgbClr val="128A66"/>
                </a:solidFill>
              </a:rPr>
              <a:t>Contesto socio-economico</a:t>
            </a:r>
            <a:r>
              <a:rPr lang="en-US" sz="1600" b="1" spc="-60" dirty="0">
                <a:solidFill>
                  <a:srgbClr val="128A66"/>
                </a:solidFill>
              </a:rPr>
              <a:t> </a:t>
            </a:r>
            <a:r>
              <a:rPr lang="en-US" sz="1600" b="1" spc="-60" dirty="0" smtClean="0">
                <a:solidFill>
                  <a:srgbClr val="128A66"/>
                </a:solidFill>
              </a:rPr>
              <a:t>:	</a:t>
            </a:r>
            <a:endParaRPr lang="en-US" sz="1600" b="1" spc="-60" dirty="0">
              <a:solidFill>
                <a:srgbClr val="128A66"/>
              </a:solidFill>
            </a:endParaRPr>
          </a:p>
          <a:p>
            <a:pPr marL="269875" lvl="1" indent="88900" eaLnBrk="1" hangingPunct="1">
              <a:buFont typeface="Arial" charset="0"/>
              <a:buChar char="•"/>
              <a:tabLst>
                <a:tab pos="449263" algn="l"/>
              </a:tabLst>
            </a:pPr>
            <a:r>
              <a:rPr lang="it-IT" sz="1500" spc="-60" dirty="0">
                <a:solidFill>
                  <a:srgbClr val="1F3754"/>
                </a:solidFill>
              </a:rPr>
              <a:t> </a:t>
            </a:r>
            <a:r>
              <a:rPr lang="it-IT" sz="1500" spc="-60" dirty="0" smtClean="0">
                <a:solidFill>
                  <a:srgbClr val="1F3754"/>
                </a:solidFill>
              </a:rPr>
              <a:t>	</a:t>
            </a:r>
            <a:r>
              <a:rPr lang="it-IT" sz="1500" spc="-60" dirty="0" smtClean="0">
                <a:solidFill>
                  <a:srgbClr val="000090"/>
                </a:solidFill>
              </a:rPr>
              <a:t>Popolazione </a:t>
            </a:r>
            <a:r>
              <a:rPr lang="it-IT" sz="1500" spc="-60" dirty="0">
                <a:solidFill>
                  <a:srgbClr val="000090"/>
                </a:solidFill>
              </a:rPr>
              <a:t>residente = 908.926</a:t>
            </a:r>
          </a:p>
          <a:p>
            <a:pPr marL="269875" lvl="1" indent="88900" eaLnBrk="1" hangingPunct="1">
              <a:buFont typeface="Arial" charset="0"/>
              <a:buChar char="•"/>
              <a:tabLst>
                <a:tab pos="449263" algn="l"/>
              </a:tabLst>
            </a:pPr>
            <a:r>
              <a:rPr lang="it-IT" sz="1500" spc="-60" dirty="0" smtClean="0">
                <a:solidFill>
                  <a:srgbClr val="000090"/>
                </a:solidFill>
              </a:rPr>
              <a:t> 	Superficie </a:t>
            </a:r>
            <a:r>
              <a:rPr lang="it-IT" sz="1500" spc="-60" dirty="0">
                <a:solidFill>
                  <a:srgbClr val="000090"/>
                </a:solidFill>
              </a:rPr>
              <a:t>= 8.456 Kmq</a:t>
            </a:r>
          </a:p>
          <a:p>
            <a:pPr marL="269875" lvl="1" indent="88900" eaLnBrk="1" hangingPunct="1">
              <a:buFont typeface="Arial" charset="0"/>
              <a:buChar char="•"/>
              <a:tabLst>
                <a:tab pos="449263" algn="l"/>
              </a:tabLst>
            </a:pPr>
            <a:r>
              <a:rPr lang="it-IT" sz="1500" spc="-60" dirty="0">
                <a:solidFill>
                  <a:srgbClr val="000090"/>
                </a:solidFill>
              </a:rPr>
              <a:t> </a:t>
            </a:r>
            <a:r>
              <a:rPr lang="it-IT" sz="1500" spc="-60" dirty="0" smtClean="0">
                <a:solidFill>
                  <a:srgbClr val="000090"/>
                </a:solidFill>
              </a:rPr>
              <a:t>	Densità abitava = 107,3 ab. per kmq</a:t>
            </a:r>
            <a:endParaRPr lang="it-IT" sz="1500" spc="-60" dirty="0">
              <a:solidFill>
                <a:srgbClr val="000090"/>
              </a:solidFill>
            </a:endParaRPr>
          </a:p>
          <a:p>
            <a:pPr marL="269875" lvl="1" indent="88900" eaLnBrk="1" hangingPunct="1">
              <a:buFont typeface="Arial" charset="0"/>
              <a:buChar char="•"/>
              <a:tabLst>
                <a:tab pos="449263" algn="l"/>
              </a:tabLst>
            </a:pPr>
            <a:r>
              <a:rPr lang="it-IT" sz="1500" spc="-60" dirty="0">
                <a:solidFill>
                  <a:srgbClr val="000090"/>
                </a:solidFill>
              </a:rPr>
              <a:t> </a:t>
            </a:r>
            <a:r>
              <a:rPr lang="it-IT" sz="1500" spc="-60" dirty="0" smtClean="0">
                <a:solidFill>
                  <a:srgbClr val="000090"/>
                </a:solidFill>
              </a:rPr>
              <a:t>	Potere </a:t>
            </a:r>
            <a:r>
              <a:rPr lang="it-IT" sz="1500" spc="-60" dirty="0">
                <a:solidFill>
                  <a:srgbClr val="000090"/>
                </a:solidFill>
              </a:rPr>
              <a:t>d’acquisito pro capite </a:t>
            </a:r>
            <a:r>
              <a:rPr lang="it-IT" sz="1500" spc="-60" dirty="0" smtClean="0">
                <a:solidFill>
                  <a:srgbClr val="000090"/>
                </a:solidFill>
              </a:rPr>
              <a:t>22.800 (Italia=25.836,5-UE27= </a:t>
            </a:r>
            <a:r>
              <a:rPr lang="it-IT" sz="1500" spc="-60" dirty="0">
                <a:solidFill>
                  <a:srgbClr val="000090"/>
                </a:solidFill>
              </a:rPr>
              <a:t>25.600</a:t>
            </a:r>
            <a:r>
              <a:rPr lang="it-IT" sz="1500" spc="-60" dirty="0" smtClean="0">
                <a:solidFill>
                  <a:srgbClr val="000090"/>
                </a:solidFill>
              </a:rPr>
              <a:t>)</a:t>
            </a:r>
            <a:endParaRPr lang="it-IT" sz="1500" spc="-60" dirty="0">
              <a:solidFill>
                <a:srgbClr val="000090"/>
              </a:solidFill>
            </a:endParaRPr>
          </a:p>
        </p:txBody>
      </p:sp>
      <p:pic>
        <p:nvPicPr>
          <p:cNvPr id="16388" name="Immagin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15566"/>
            <a:ext cx="338437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asellaDiTesto 5"/>
          <p:cNvSpPr txBox="1">
            <a:spLocks noChangeArrowheads="1"/>
          </p:cNvSpPr>
          <p:nvPr/>
        </p:nvSpPr>
        <p:spPr bwMode="auto">
          <a:xfrm>
            <a:off x="107504" y="2355726"/>
            <a:ext cx="5688632" cy="555741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 dirty="0">
                <a:solidFill>
                  <a:srgbClr val="128A66"/>
                </a:solidFill>
              </a:rPr>
              <a:t>Aree </a:t>
            </a:r>
            <a:r>
              <a:rPr lang="it-IT" sz="1600" b="1" dirty="0" smtClean="0">
                <a:solidFill>
                  <a:srgbClr val="128A66"/>
                </a:solidFill>
              </a:rPr>
              <a:t>rurali:</a:t>
            </a:r>
            <a:endParaRPr lang="it-IT" sz="1600" b="1" dirty="0">
              <a:solidFill>
                <a:srgbClr val="128A66"/>
              </a:solidFill>
            </a:endParaRPr>
          </a:p>
          <a:p>
            <a:pPr marL="358775" lvl="1" indent="-88900" eaLnBrk="1" hangingPunct="1">
              <a:buFont typeface="Arial" charset="0"/>
              <a:buChar char="•"/>
              <a:tabLst>
                <a:tab pos="449263" algn="l"/>
              </a:tabLst>
            </a:pPr>
            <a:r>
              <a:rPr lang="it-IT" sz="1500" spc="-60" dirty="0" smtClean="0"/>
              <a:t> 	</a:t>
            </a:r>
            <a:r>
              <a:rPr lang="it-IT" sz="1500" spc="-60" dirty="0" smtClean="0">
                <a:solidFill>
                  <a:srgbClr val="000090"/>
                </a:solidFill>
              </a:rPr>
              <a:t>Solo </a:t>
            </a:r>
            <a:r>
              <a:rPr lang="it-IT" sz="1500" spc="-60" dirty="0">
                <a:solidFill>
                  <a:srgbClr val="000090"/>
                </a:solidFill>
              </a:rPr>
              <a:t>due categorie di aree </a:t>
            </a:r>
            <a:r>
              <a:rPr lang="it-IT" sz="1500" spc="-60" dirty="0" smtClean="0">
                <a:solidFill>
                  <a:srgbClr val="000090"/>
                </a:solidFill>
              </a:rPr>
              <a:t>rurali </a:t>
            </a:r>
            <a:r>
              <a:rPr lang="it-IT" sz="1500" spc="-60" dirty="0">
                <a:solidFill>
                  <a:srgbClr val="000090"/>
                </a:solidFill>
              </a:rPr>
              <a:t>sono presenti </a:t>
            </a:r>
            <a:r>
              <a:rPr lang="it-IT" sz="1500" spc="-60" dirty="0" smtClean="0">
                <a:solidFill>
                  <a:srgbClr val="000090"/>
                </a:solidFill>
              </a:rPr>
              <a:t>in Umbria (</a:t>
            </a:r>
            <a:r>
              <a:rPr lang="it-IT" sz="1500" spc="-60" dirty="0">
                <a:solidFill>
                  <a:srgbClr val="000090"/>
                </a:solidFill>
              </a:rPr>
              <a:t>C ed D)</a:t>
            </a:r>
            <a:endParaRPr lang="en-US" sz="1500" spc="-60" dirty="0">
              <a:solidFill>
                <a:srgbClr val="000090"/>
              </a:solidFill>
            </a:endParaRPr>
          </a:p>
        </p:txBody>
      </p:sp>
      <p:sp>
        <p:nvSpPr>
          <p:cNvPr id="16389" name="CasellaDiTesto 7"/>
          <p:cNvSpPr txBox="1">
            <a:spLocks noChangeArrowheads="1"/>
          </p:cNvSpPr>
          <p:nvPr/>
        </p:nvSpPr>
        <p:spPr bwMode="auto">
          <a:xfrm>
            <a:off x="107504" y="2863843"/>
            <a:ext cx="5400600" cy="217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 dirty="0">
                <a:solidFill>
                  <a:srgbClr val="128A66"/>
                </a:solidFill>
              </a:rPr>
              <a:t>Area agricoltura</a:t>
            </a:r>
          </a:p>
          <a:p>
            <a:pPr lvl="1" indent="-119063" eaLnBrk="1" hangingPunct="1">
              <a:buFont typeface="Arial" charset="0"/>
              <a:buChar char="•"/>
            </a:pPr>
            <a:r>
              <a:rPr lang="it-IT" sz="1500" dirty="0" smtClean="0"/>
              <a:t> </a:t>
            </a:r>
            <a:r>
              <a:rPr lang="it-IT" sz="1500" dirty="0" smtClean="0">
                <a:solidFill>
                  <a:srgbClr val="000090"/>
                </a:solidFill>
              </a:rPr>
              <a:t>36.244 </a:t>
            </a:r>
            <a:r>
              <a:rPr lang="it-IT" sz="1500" dirty="0">
                <a:solidFill>
                  <a:srgbClr val="000090"/>
                </a:solidFill>
              </a:rPr>
              <a:t>n. aziende agricole </a:t>
            </a:r>
          </a:p>
          <a:p>
            <a:pPr lvl="1" indent="-119063" eaLnBrk="1" hangingPunct="1">
              <a:buFont typeface="Arial" charset="0"/>
              <a:buChar char="•"/>
            </a:pPr>
            <a:r>
              <a:rPr lang="it-IT" sz="1500" dirty="0">
                <a:solidFill>
                  <a:srgbClr val="000090"/>
                </a:solidFill>
              </a:rPr>
              <a:t> 64,6% seminatavi, 14,2% coltivazioni permanenti</a:t>
            </a:r>
            <a:r>
              <a:rPr lang="it-IT" sz="1500" dirty="0" smtClean="0">
                <a:solidFill>
                  <a:srgbClr val="000090"/>
                </a:solidFill>
              </a:rPr>
              <a:t>,</a:t>
            </a:r>
          </a:p>
          <a:p>
            <a:pPr marL="269875" lvl="1" indent="0" eaLnBrk="1" hangingPunct="1">
              <a:tabLst>
                <a:tab pos="449263" algn="l"/>
              </a:tabLst>
            </a:pPr>
            <a:r>
              <a:rPr lang="it-IT" sz="1500" dirty="0" smtClean="0">
                <a:solidFill>
                  <a:srgbClr val="000090"/>
                </a:solidFill>
              </a:rPr>
              <a:t>	21% prati </a:t>
            </a:r>
            <a:r>
              <a:rPr lang="it-IT" sz="1500" dirty="0">
                <a:solidFill>
                  <a:srgbClr val="000090"/>
                </a:solidFill>
              </a:rPr>
              <a:t>e pascoli </a:t>
            </a:r>
          </a:p>
          <a:p>
            <a:pPr lvl="1" indent="-119063" eaLnBrk="1" hangingPunct="1">
              <a:buFont typeface="Arial" charset="0"/>
              <a:buChar char="•"/>
            </a:pPr>
            <a:r>
              <a:rPr lang="it-IT" sz="1500" dirty="0">
                <a:solidFill>
                  <a:srgbClr val="000090"/>
                </a:solidFill>
              </a:rPr>
              <a:t> La dimensione media delle aziende è di 9 ha per </a:t>
            </a:r>
            <a:r>
              <a:rPr lang="it-IT" sz="1500" dirty="0" smtClean="0">
                <a:solidFill>
                  <a:srgbClr val="000090"/>
                </a:solidFill>
              </a:rPr>
              <a:t>SAU</a:t>
            </a:r>
          </a:p>
          <a:p>
            <a:pPr marL="269875" lvl="1" indent="0" eaLnBrk="1" hangingPunct="1"/>
            <a:r>
              <a:rPr lang="it-IT" sz="1500" dirty="0" smtClean="0">
                <a:solidFill>
                  <a:srgbClr val="000090"/>
                </a:solidFill>
              </a:rPr>
              <a:t>   (</a:t>
            </a:r>
            <a:r>
              <a:rPr lang="it-IT" sz="1500" dirty="0">
                <a:solidFill>
                  <a:srgbClr val="000090"/>
                </a:solidFill>
              </a:rPr>
              <a:t>IT: 7,9; UE: 14,3)</a:t>
            </a:r>
          </a:p>
          <a:p>
            <a:pPr lvl="1" indent="-119063" eaLnBrk="1" hangingPunct="1">
              <a:buFont typeface="Arial" charset="0"/>
              <a:buChar char="•"/>
            </a:pPr>
            <a:r>
              <a:rPr lang="it-IT" sz="1500" dirty="0">
                <a:solidFill>
                  <a:srgbClr val="000090"/>
                </a:solidFill>
              </a:rPr>
              <a:t> VA settore primario = 2.27% del VA totale. </a:t>
            </a:r>
          </a:p>
          <a:p>
            <a:pPr lvl="1" indent="-119063" eaLnBrk="1" hangingPunct="1">
              <a:buFont typeface="Arial" charset="0"/>
              <a:buChar char="•"/>
            </a:pPr>
            <a:r>
              <a:rPr lang="it-IT" sz="1500" dirty="0">
                <a:solidFill>
                  <a:srgbClr val="000090"/>
                </a:solidFill>
              </a:rPr>
              <a:t> Occupazione principale è l’industria alimentare = </a:t>
            </a:r>
            <a:r>
              <a:rPr lang="it-IT" sz="1500" dirty="0" smtClean="0">
                <a:solidFill>
                  <a:srgbClr val="000090"/>
                </a:solidFill>
              </a:rPr>
              <a:t>25.5%  </a:t>
            </a:r>
          </a:p>
          <a:p>
            <a:pPr marL="269875" lvl="1" indent="0" eaLnBrk="1" hangingPunct="1"/>
            <a:r>
              <a:rPr lang="it-IT" sz="1500" dirty="0">
                <a:solidFill>
                  <a:srgbClr val="000090"/>
                </a:solidFill>
              </a:rPr>
              <a:t> </a:t>
            </a:r>
            <a:r>
              <a:rPr lang="it-IT" sz="1500" dirty="0" smtClean="0">
                <a:solidFill>
                  <a:srgbClr val="000090"/>
                </a:solidFill>
              </a:rPr>
              <a:t>  (</a:t>
            </a:r>
            <a:r>
              <a:rPr lang="it-IT" sz="1500" dirty="0">
                <a:solidFill>
                  <a:srgbClr val="000090"/>
                </a:solidFill>
              </a:rPr>
              <a:t>Turismo </a:t>
            </a:r>
            <a:r>
              <a:rPr lang="it-IT" sz="1500" dirty="0" smtClean="0">
                <a:solidFill>
                  <a:srgbClr val="000090"/>
                </a:solidFill>
              </a:rPr>
              <a:t>= 24,5</a:t>
            </a:r>
            <a:r>
              <a:rPr lang="it-IT" sz="1500" dirty="0">
                <a:solidFill>
                  <a:srgbClr val="000090"/>
                </a:solidFill>
              </a:rPr>
              <a:t>% - settore primario </a:t>
            </a:r>
            <a:r>
              <a:rPr lang="it-IT" sz="1500" dirty="0" smtClean="0">
                <a:solidFill>
                  <a:srgbClr val="000090"/>
                </a:solidFill>
              </a:rPr>
              <a:t>= 10,6</a:t>
            </a:r>
            <a:r>
              <a:rPr lang="it-IT" sz="1500" dirty="0">
                <a:solidFill>
                  <a:srgbClr val="000090"/>
                </a:solidFill>
              </a:rPr>
              <a:t>) </a:t>
            </a:r>
            <a:endParaRPr lang="en-US" sz="15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91131" y="688449"/>
            <a:ext cx="8561389" cy="731173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endParaRPr lang="it-IT" sz="2400" b="1" dirty="0" smtClean="0">
              <a:solidFill>
                <a:srgbClr val="A3231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it-IT" sz="2400" b="1" dirty="0" smtClean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Servizi </a:t>
            </a: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 base e rinnovamento dei villaggi nelle zone rurali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02546"/>
              </p:ext>
            </p:extLst>
          </p:nvPr>
        </p:nvGraphicFramePr>
        <p:xfrm>
          <a:off x="107504" y="1419622"/>
          <a:ext cx="8917434" cy="3668816"/>
        </p:xfrm>
        <a:graphic>
          <a:graphicData uri="http://schemas.openxmlformats.org/drawingml/2006/table">
            <a:tbl>
              <a:tblPr/>
              <a:tblGrid>
                <a:gridCol w="1008113"/>
                <a:gridCol w="2951831"/>
                <a:gridCol w="2952328"/>
                <a:gridCol w="769696"/>
                <a:gridCol w="814976"/>
                <a:gridCol w="420490"/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misura (€)</a:t>
                      </a:r>
                      <a:endParaRPr kumimoji="0" lang="it-IT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0" marR="8440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00" marR="8440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332224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M7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Servizi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di base e rinnovamento dei villaggi nelle zone rurali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  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7.1 - Sostegno per la stesura e l'aggiornamento di piani di sviluppo dei comuni e dei villaggi situati nelle zone rurali e dei servizi comunali di base, nonché di piani di tutela e di gestione dei siti N2000 e di altre zone ad alto valore naturalistico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7.1.1 - Stesura/aggiornamento piani di tutela- valorizzazione aree rurali di interesse naturale- paesaggistico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1.500.000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103.056.354,36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11,76%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2988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7.2 - Sostegno a investimenti finalizzati alla creazione, al miglioramento o all'espansione di ogni tipo di infrastrutture su piccola scala, compresi gli investimenti nelle energie rinnovabili e nel risparmio energetico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7.2.1 - Sostegno agli investimenti nella creazione, miglioramento o ampliamento delle infrastrutture viarie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16.000.000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88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7.2.2 - Sostegno agli investimenti nelle energie rinnovabili e nel risparmio energetico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496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7.2.3 - Sostegno agli investimenti nella creazione/miglioramento/ampliamento infrastrutture connesse </a:t>
                      </a:r>
                      <a:r>
                        <a:rPr kumimoji="0" lang="it-IT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all</a:t>
                      </a:r>
                      <a:r>
                        <a:rPr kumimoji="0" lang="ja-JP" alt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approvvigionamento idrico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69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7.3 - Sostegno per l'installazione, il miglioramento e l'espansione di infrastrutture a banda larga e di infrastrutture passive per la banda larga, nonché la fornitura di accesso alla banda larga e ai servizi di pubblica amministrazione online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7.3.1 - Sostegno alle infrastrutture a banda larga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36.556.355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36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7.3.2 - Interventi per l</a:t>
                      </a:r>
                      <a:r>
                        <a:rPr kumimoji="0" lang="ja-JP" alt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accesso alla BL e ai servizi della Pubblica Amministrazione online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05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7.4 - Sostegno a investimenti finalizzati all'introduzione, al miglioramento o all'espansione di servizi di base a livello locale per la popolazione rurale, comprese le attività culturali e ricreative, e della relativa infrastruttura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7.4.1 - Sostegno investimenti creazione/miglioramento-ampliamento servizi base alla popolazione rurale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17.000.000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A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476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7.5 - Sostegno a investimenti di fruizione pubblica in infrastrutture ricreative, informazioni turistiche e infrastrutture turistiche su piccola scala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7.5.1 - Investimenti in infrastrutture ricreative, informazioni/infrastrutture turistiche su piccola scala -beneficiari pubblici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14.000.000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597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7.6 - Sostegno per studi/investimenti relativi alla manutenzione, al restauro e alla riqualificazione del patrimonio culturale e naturale dei villaggi, del paesaggio rurale e dei siti ad alto valore naturalistico, compresi gli aspetti socioeconomici di tali attività, nonché azioni di sensibilizzazione in materia di ambiente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7.6.1 - Riqualificazione e valorizzazione delle aree rurali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18.000.000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991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7.6.2 - Supporto per investimenti relativi alla riqualificazione dei paesaggi rurali critici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asellaDiTesto 3"/>
          <p:cNvSpPr txBox="1">
            <a:spLocks noChangeArrowheads="1"/>
          </p:cNvSpPr>
          <p:nvPr/>
        </p:nvSpPr>
        <p:spPr bwMode="auto">
          <a:xfrm>
            <a:off x="1463438" y="662392"/>
            <a:ext cx="7013724" cy="11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8</a:t>
            </a:r>
            <a:endParaRPr lang="it-IT" b="1" dirty="0" smtClean="0">
              <a:solidFill>
                <a:srgbClr val="A3231C"/>
              </a:solidFill>
              <a:latin typeface="Arial Unicode MS" charset="0"/>
              <a:cs typeface="Arial Unicode MS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Investimenti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nello sviluppo delle aree forestali e nel miglioramento della redditività delle foreste </a:t>
            </a:r>
            <a:r>
              <a:rPr lang="it-IT" b="1" dirty="0">
                <a:solidFill>
                  <a:srgbClr val="254061"/>
                </a:solidFill>
                <a:latin typeface="Arial Unicode MS" charset="0"/>
                <a:cs typeface="Arial Unicode MS" charset="0"/>
              </a:rPr>
              <a:t> 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61033"/>
              </p:ext>
            </p:extLst>
          </p:nvPr>
        </p:nvGraphicFramePr>
        <p:xfrm>
          <a:off x="323528" y="1816047"/>
          <a:ext cx="8509001" cy="3234162"/>
        </p:xfrm>
        <a:graphic>
          <a:graphicData uri="http://schemas.openxmlformats.org/drawingml/2006/table">
            <a:tbl>
              <a:tblPr/>
              <a:tblGrid>
                <a:gridCol w="1661937"/>
                <a:gridCol w="2327298"/>
                <a:gridCol w="2126518"/>
                <a:gridCol w="996576"/>
                <a:gridCol w="798726"/>
                <a:gridCol w="597946"/>
              </a:tblGrid>
              <a:tr h="1274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22" marR="84422" marT="34281" marB="3428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22" marR="84422" marT="34281" marB="3428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22" marR="84422" marT="34281" marB="3428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22" marR="84422" marT="34281" marB="3428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16" marR="84416" marT="34280" marB="3428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16" marR="84416" marT="34280" marB="3428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410664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Investimenti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nello sviluppo delle aree forestali e nel miglioramento della redditività delle foreste </a:t>
                      </a: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   </a:t>
                      </a:r>
                      <a:r>
                        <a:rPr kumimoji="0" 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8.1 - Sostegno alla forestazione/</a:t>
                      </a:r>
                      <a:r>
                        <a:rPr kumimoji="0" 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all</a:t>
                      </a:r>
                      <a:r>
                        <a:rPr kumimoji="0" lang="ja-JP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imboschimento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8.1.1 - Sostegno per forestazione e imboschimento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16.000.000</a:t>
                      </a:r>
                    </a:p>
                  </a:txBody>
                  <a:tcPr marL="8793" marR="8793" marT="71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80.400.000</a:t>
                      </a:r>
                    </a:p>
                  </a:txBody>
                  <a:tcPr marL="8793" marR="8793" marT="71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9,17%</a:t>
                      </a:r>
                    </a:p>
                  </a:txBody>
                  <a:tcPr marL="8793" marR="8793" marT="71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3928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8.2 - Sostegno per l</a:t>
                      </a:r>
                      <a:r>
                        <a:rPr kumimoji="0" lang="ja-JP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impianto e il mantenimento di sistemi agroforestali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8.2.1 - Sostegno per impianto e manutenzione di sistemi agro-forestali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1.000.000</a:t>
                      </a:r>
                    </a:p>
                  </a:txBody>
                  <a:tcPr marL="8793" marR="8793" marT="71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9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8.3 - Sostegno alla prevenzione dei danni arrecati alle foreste da incendi, calamità naturali ed eventi catastrofici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8.3.1 - Supporto per la prevenzione dei danni alle foreste da incendi e calamità naturali ed eventi catastrofici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24.000.000</a:t>
                      </a:r>
                    </a:p>
                  </a:txBody>
                  <a:tcPr marL="8793" marR="8793" marT="71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9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8.4 - Sostegno al ripristino delle foreste danneggiate da incendi, calamità naturali ed eventi catastrofici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8.4.1 - Supporto per la ricostituzione di foreste danneggiate dagli incendi e calamità naturali ed eventi catastrofici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1.000.000</a:t>
                      </a:r>
                    </a:p>
                  </a:txBody>
                  <a:tcPr marL="8793" marR="8793" marT="71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97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8.5 - Sostegno agli investimenti destinati ad accrescere la resilienza e il pregio ambientale degli ecosistemi forestali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8.5.1 - Sostegno agli investimenti per migliorare la resilienza e il valore ambientale degli ecosistemi forestali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25.000.000</a:t>
                      </a:r>
                    </a:p>
                  </a:txBody>
                  <a:tcPr marL="8793" marR="8793" marT="71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165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8.6 - Sostegno agli investimenti in tecnologie silvicole e nella trasformazione, mobilitazione e commercializzazione dei prodotti delle foreste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8.6.1 - Sostegno agli investimenti in tecnologie forestali- trasformazione- mobilitazione-commercializzazione dei prodotti forestali</a:t>
                      </a:r>
                    </a:p>
                  </a:txBody>
                  <a:tcPr marL="84422" marR="84422" marT="34281" marB="3428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13.400.000</a:t>
                      </a:r>
                    </a:p>
                  </a:txBody>
                  <a:tcPr marL="8793" marR="8793" marT="71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asellaDiTesto 3"/>
          <p:cNvSpPr txBox="1">
            <a:spLocks noChangeArrowheads="1"/>
          </p:cNvSpPr>
          <p:nvPr/>
        </p:nvSpPr>
        <p:spPr bwMode="auto">
          <a:xfrm>
            <a:off x="1691680" y="699542"/>
            <a:ext cx="6646863" cy="80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10</a:t>
            </a:r>
            <a:endParaRPr lang="it-IT" b="1" dirty="0" smtClean="0">
              <a:solidFill>
                <a:srgbClr val="A3231C"/>
              </a:solidFill>
              <a:latin typeface="Arial Unicode MS" charset="0"/>
              <a:cs typeface="Arial Unicode MS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Pagamenti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agro-climatico-ambientali</a:t>
            </a:r>
            <a:r>
              <a:rPr lang="it-IT" b="1" dirty="0">
                <a:solidFill>
                  <a:srgbClr val="254061"/>
                </a:solidFill>
                <a:latin typeface="Arial Unicode MS" charset="0"/>
                <a:cs typeface="Arial Unicode MS" charset="0"/>
              </a:rPr>
              <a:t> 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1197"/>
              </p:ext>
            </p:extLst>
          </p:nvPr>
        </p:nvGraphicFramePr>
        <p:xfrm>
          <a:off x="467544" y="1491630"/>
          <a:ext cx="8043862" cy="3265252"/>
        </p:xfrm>
        <a:graphic>
          <a:graphicData uri="http://schemas.openxmlformats.org/drawingml/2006/table">
            <a:tbl>
              <a:tblPr/>
              <a:tblGrid>
                <a:gridCol w="1187016"/>
                <a:gridCol w="2197360"/>
                <a:gridCol w="2520280"/>
                <a:gridCol w="864096"/>
                <a:gridCol w="792088"/>
                <a:gridCol w="483022"/>
              </a:tblGrid>
              <a:tr h="3501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misura 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4410" marR="84410" marT="34296" marB="3429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10" marR="84410" marT="34296" marB="3429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281049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Pagamenti agro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climatico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-ambientali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10.1 - Pagamento per impegni agro-climatico-ambientali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10.1.1 - Rispetto dei disciplinari di produzione integrata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138.500.000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141.500.000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16,14%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3038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10.1.2 – Realizzazione di aree per la conservazione della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biodiversità</a:t>
                      </a:r>
                      <a:endParaRPr kumimoji="0" 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49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10.1.3 – Qualificazione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dell’agroecosistema </a:t>
                      </a: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tramite trasformazione dei seminativi in pascoli/prati-pascoli e il miglioramento di quelli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esistenti</a:t>
                      </a:r>
                      <a:endParaRPr kumimoji="0" 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10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10.1.4 - Incremento della sostanza organica nei suoli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1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10.1.5 - Copertura vegetale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intercalare</a:t>
                      </a:r>
                      <a:endParaRPr kumimoji="0" 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10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10.1.6 - Salvaguardia delle specie vegetali a rischio di erosione genetica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57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10.1.7- Salvaguardia delle razze minacciate di estinzione 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29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10.2 - Sostegno per la conservazione, l'uso e lo sviluppo sostenibili delle risorse genetiche in agricoltura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10.2.1 - Salvaguardia della biodiversità regionale di interesse agrario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3.000.000</a:t>
                      </a:r>
                    </a:p>
                  </a:txBody>
                  <a:tcPr marL="8793" marR="8793" marT="714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asellaDiTesto 3"/>
          <p:cNvSpPr txBox="1">
            <a:spLocks noChangeArrowheads="1"/>
          </p:cNvSpPr>
          <p:nvPr/>
        </p:nvSpPr>
        <p:spPr bwMode="auto">
          <a:xfrm>
            <a:off x="3104666" y="756740"/>
            <a:ext cx="3100810" cy="8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11</a:t>
            </a:r>
          </a:p>
          <a:p>
            <a:pPr algn="ctr" eaLnBrk="1" hangingPunct="1"/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Agricoltura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biologica</a:t>
            </a:r>
            <a:r>
              <a:rPr lang="it-IT" dirty="0">
                <a:solidFill>
                  <a:srgbClr val="128A66"/>
                </a:solidFill>
                <a:latin typeface="Calibri" charset="0"/>
              </a:rPr>
              <a:t>  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95149"/>
              </p:ext>
            </p:extLst>
          </p:nvPr>
        </p:nvGraphicFramePr>
        <p:xfrm>
          <a:off x="827584" y="2210469"/>
          <a:ext cx="7558087" cy="1729433"/>
        </p:xfrm>
        <a:graphic>
          <a:graphicData uri="http://schemas.openxmlformats.org/drawingml/2006/table">
            <a:tbl>
              <a:tblPr/>
              <a:tblGrid>
                <a:gridCol w="1129976"/>
                <a:gridCol w="2060631"/>
                <a:gridCol w="1596035"/>
                <a:gridCol w="1395249"/>
                <a:gridCol w="731333"/>
                <a:gridCol w="644863"/>
              </a:tblGrid>
              <a:tr h="3424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29" marR="84429" marT="34238" marB="342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29" marR="84429" marT="34238" marB="342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29" marR="84429" marT="34238" marB="342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29" marR="84429" marT="34238" marB="342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18" marR="84418" marT="34241" marB="3424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18" marR="84418" marT="34241" marB="3424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525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Agricoltura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biologica </a:t>
                      </a: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84429" marR="84429" marT="34238" marB="342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11.1 - Pagamento al fine di adottare pratiche e metodi di produzione biologica</a:t>
                      </a:r>
                    </a:p>
                  </a:txBody>
                  <a:tcPr marL="84429" marR="84429" marT="34238" marB="342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11.1.1 – Pagamenti per la conversione a pratiche e metodi dell</a:t>
                      </a:r>
                      <a:r>
                        <a:rPr kumimoji="0" lang="ja-JP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agricoltura biologica</a:t>
                      </a:r>
                    </a:p>
                  </a:txBody>
                  <a:tcPr marL="84429" marR="84429" marT="34238" marB="342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4.000.000</a:t>
                      </a:r>
                    </a:p>
                  </a:txBody>
                  <a:tcPr marL="8793" marR="8793" marT="713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34.100.000</a:t>
                      </a:r>
                    </a:p>
                  </a:txBody>
                  <a:tcPr marL="8793" marR="8793" marT="713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3,89%</a:t>
                      </a:r>
                    </a:p>
                  </a:txBody>
                  <a:tcPr marL="8793" marR="8793" marT="713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434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11.2 - Pagamento al fine di mantenere pratiche e metodi di produzione biologica</a:t>
                      </a:r>
                    </a:p>
                  </a:txBody>
                  <a:tcPr marL="84429" marR="84429" marT="34238" marB="342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11.2.1 – Pagamenti per mantenere pratiche e metodi dell</a:t>
                      </a:r>
                      <a:r>
                        <a:rPr kumimoji="0" lang="ja-JP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agricoltura biologica</a:t>
                      </a:r>
                    </a:p>
                  </a:txBody>
                  <a:tcPr marL="84429" marR="84429" marT="34238" marB="3423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30.100.000</a:t>
                      </a:r>
                    </a:p>
                  </a:txBody>
                  <a:tcPr marL="8793" marR="8793" marT="713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asellaDiTesto 3"/>
          <p:cNvSpPr txBox="1">
            <a:spLocks noChangeArrowheads="1"/>
          </p:cNvSpPr>
          <p:nvPr/>
        </p:nvSpPr>
        <p:spPr bwMode="auto">
          <a:xfrm>
            <a:off x="1043608" y="771550"/>
            <a:ext cx="7229748" cy="12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12</a:t>
            </a:r>
            <a:endParaRPr lang="it-IT" b="1" dirty="0" smtClean="0">
              <a:solidFill>
                <a:srgbClr val="A3231C"/>
              </a:solidFill>
              <a:latin typeface="Arial Unicode MS" charset="0"/>
              <a:cs typeface="Arial Unicode MS" charset="0"/>
            </a:endParaRPr>
          </a:p>
          <a:p>
            <a:pPr algn="ctr" eaLnBrk="1" hangingPunct="1"/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Indennità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Natura 2000 e indennità connesse alla direttiva quadro sulle acque</a:t>
            </a:r>
            <a:r>
              <a:rPr lang="it-IT" b="1" dirty="0">
                <a:solidFill>
                  <a:srgbClr val="254061"/>
                </a:solidFill>
                <a:latin typeface="Arial Unicode MS" charset="0"/>
                <a:cs typeface="Arial Unicode MS" charset="0"/>
              </a:rPr>
              <a:t> 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76698"/>
              </p:ext>
            </p:extLst>
          </p:nvPr>
        </p:nvGraphicFramePr>
        <p:xfrm>
          <a:off x="683568" y="2283718"/>
          <a:ext cx="7920879" cy="2246555"/>
        </p:xfrm>
        <a:graphic>
          <a:graphicData uri="http://schemas.openxmlformats.org/drawingml/2006/table">
            <a:tbl>
              <a:tblPr/>
              <a:tblGrid>
                <a:gridCol w="1427488"/>
                <a:gridCol w="2134023"/>
                <a:gridCol w="1911097"/>
                <a:gridCol w="1080120"/>
                <a:gridCol w="714487"/>
                <a:gridCol w="653664"/>
              </a:tblGrid>
              <a:tr h="4112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</a:p>
                  </a:txBody>
                  <a:tcPr marL="84412" marR="84412" marT="34267" marB="3426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12" marR="84412" marT="34267" marB="3426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41050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M12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Indennità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Natura 2000 e indennità connesse alla direttiva quadro sulle acque</a:t>
                      </a: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12.1 - pagamento compensativo per le zone agricole Natura 2000</a:t>
                      </a: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12.1.1 - Indennità per le zone agricole Natura 2000</a:t>
                      </a: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5.000.000</a:t>
                      </a:r>
                    </a:p>
                  </a:txBody>
                  <a:tcPr marL="8793" marR="8793" marT="714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8.000.000</a:t>
                      </a:r>
                    </a:p>
                  </a:txBody>
                  <a:tcPr marL="8793" marR="8793" marT="714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0,91%</a:t>
                      </a:r>
                    </a:p>
                  </a:txBody>
                  <a:tcPr marL="8793" marR="8793" marT="714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3123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12.2 - pagamento compensativo per le zone forestali Natura 2000</a:t>
                      </a: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12.2.1 - Indennità per Natura 2000 aree forestali</a:t>
                      </a: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1.000.000</a:t>
                      </a:r>
                    </a:p>
                  </a:txBody>
                  <a:tcPr marL="8793" marR="8793" marT="714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112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12.2.2 - Indennità per il mantenimento degli habitat forestali</a:t>
                      </a: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42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12.3 - pagamento compensativo per le zone agricole incluse nei piani di gestione dei bacini idrografici</a:t>
                      </a: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12.3.1 - Indennità per l</a:t>
                      </a:r>
                      <a:r>
                        <a:rPr kumimoji="0" lang="ja-JP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obbligo di mantenimento di </a:t>
                      </a:r>
                      <a:r>
                        <a:rPr kumimoji="0" lang="ja-JP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fasce tampone</a:t>
                      </a:r>
                      <a:r>
                        <a:rPr kumimoji="0" lang="ja-JP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endParaRPr kumimoji="0" 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7" marR="84407" marT="34270" marB="3427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2.000.000</a:t>
                      </a:r>
                    </a:p>
                  </a:txBody>
                  <a:tcPr marL="8793" marR="8793" marT="714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asellaDiTesto 3"/>
          <p:cNvSpPr txBox="1">
            <a:spLocks noChangeArrowheads="1"/>
          </p:cNvSpPr>
          <p:nvPr/>
        </p:nvSpPr>
        <p:spPr bwMode="auto">
          <a:xfrm>
            <a:off x="1403648" y="751382"/>
            <a:ext cx="6646863" cy="11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13</a:t>
            </a:r>
            <a:endParaRPr lang="it-IT" b="1" dirty="0" smtClean="0">
              <a:solidFill>
                <a:srgbClr val="A3231C"/>
              </a:solidFill>
              <a:latin typeface="Arial Unicode MS" charset="0"/>
              <a:cs typeface="Arial Unicode MS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Indennità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a favore di zone soggette a vincoli naturali o ad altri vincoli specifici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00769"/>
              </p:ext>
            </p:extLst>
          </p:nvPr>
        </p:nvGraphicFramePr>
        <p:xfrm>
          <a:off x="611560" y="2211710"/>
          <a:ext cx="7920881" cy="2088232"/>
        </p:xfrm>
        <a:graphic>
          <a:graphicData uri="http://schemas.openxmlformats.org/drawingml/2006/table">
            <a:tbl>
              <a:tblPr/>
              <a:tblGrid>
                <a:gridCol w="1609273"/>
                <a:gridCol w="1726282"/>
                <a:gridCol w="1907727"/>
                <a:gridCol w="949406"/>
                <a:gridCol w="836225"/>
                <a:gridCol w="891968"/>
              </a:tblGrid>
              <a:tr h="6496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10" marR="84410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10" marR="84410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10" marR="84410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10" marR="84410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</a:p>
                  </a:txBody>
                  <a:tcPr marL="84412" marR="84412" marT="34290" marB="3429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12" marR="84412" marT="34290" marB="3429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5572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Indennità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favore di zone soggette a vincoli naturali o ad altri vincoli specifici  </a:t>
                      </a:r>
                    </a:p>
                  </a:txBody>
                  <a:tcPr marL="84410" marR="84410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13.1 - pagamento compensativo per le zone montane</a:t>
                      </a:r>
                    </a:p>
                  </a:txBody>
                  <a:tcPr marL="84410" marR="84410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13.1.1 - Zone montane</a:t>
                      </a:r>
                    </a:p>
                  </a:txBody>
                  <a:tcPr marL="84410" marR="84410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40.000.000</a:t>
                      </a:r>
                    </a:p>
                  </a:txBody>
                  <a:tcPr marL="8793" marR="8793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63.000.000</a:t>
                      </a:r>
                    </a:p>
                  </a:txBody>
                  <a:tcPr marL="8793" marR="8793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7,19%</a:t>
                      </a:r>
                    </a:p>
                  </a:txBody>
                  <a:tcPr marL="8793" marR="8793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8813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13.2 - Pagamento compensativo per altre zone soggette a vincoli naturali significativi</a:t>
                      </a:r>
                    </a:p>
                  </a:txBody>
                  <a:tcPr marL="84410" marR="84410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13.2.1 - Zone soggette a vincoli naturali significativi, diverse dalle zone montane </a:t>
                      </a:r>
                    </a:p>
                  </a:txBody>
                  <a:tcPr marL="84410" marR="84410" marT="34285" marB="3428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23.000.000</a:t>
                      </a:r>
                    </a:p>
                  </a:txBody>
                  <a:tcPr marL="8793" marR="8793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asellaDiTesto 3"/>
          <p:cNvSpPr txBox="1">
            <a:spLocks noChangeArrowheads="1"/>
          </p:cNvSpPr>
          <p:nvPr/>
        </p:nvSpPr>
        <p:spPr bwMode="auto">
          <a:xfrm>
            <a:off x="1691680" y="747448"/>
            <a:ext cx="6646863" cy="12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14</a:t>
            </a:r>
          </a:p>
          <a:p>
            <a:pPr algn="ctr" eaLnBrk="1" hangingPunct="1"/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Benessere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degli animali</a:t>
            </a:r>
          </a:p>
          <a:p>
            <a:pPr algn="ctr"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 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5532"/>
              </p:ext>
            </p:extLst>
          </p:nvPr>
        </p:nvGraphicFramePr>
        <p:xfrm>
          <a:off x="395536" y="2283718"/>
          <a:ext cx="8352928" cy="2088232"/>
        </p:xfrm>
        <a:graphic>
          <a:graphicData uri="http://schemas.openxmlformats.org/drawingml/2006/table">
            <a:tbl>
              <a:tblPr/>
              <a:tblGrid>
                <a:gridCol w="1168218"/>
                <a:gridCol w="1377679"/>
                <a:gridCol w="2661699"/>
                <a:gridCol w="1444094"/>
                <a:gridCol w="928102"/>
                <a:gridCol w="773136"/>
              </a:tblGrid>
              <a:tr h="4165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09" marR="84409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misura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</a:p>
                  </a:txBody>
                  <a:tcPr marL="84412" marR="84412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12" marR="84412" marT="34316" marB="3431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54626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M14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Benessere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degli animali</a:t>
                      </a: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14 .1 - pagamento per il benessere degli animali</a:t>
                      </a: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14.1.1 - Sistema di allevamento di suini all</a:t>
                      </a:r>
                      <a:r>
                        <a:rPr kumimoji="0" lang="ja-JP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aperto</a:t>
                      </a: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5.400.000</a:t>
                      </a: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        5.400.000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0,62%</a:t>
                      </a: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5462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14.1.2 - Sistema di allevamento bovino linea vacca-vitello</a:t>
                      </a: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9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14.1.3  - Benessere degli animali per le filiere: bovina da latte, bovina da carne, </a:t>
                      </a:r>
                      <a:r>
                        <a:rPr kumimoji="0" lang="it-I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ovicaprina</a:t>
                      </a: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ed equina</a:t>
                      </a:r>
                    </a:p>
                  </a:txBody>
                  <a:tcPr marL="84409" marR="84409" marT="34310" marB="3431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19672" y="771550"/>
            <a:ext cx="6646863" cy="1137438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</a:t>
            </a:r>
            <a:endParaRPr lang="it-IT" sz="2400" b="1" dirty="0" smtClean="0">
              <a:solidFill>
                <a:srgbClr val="A3231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it-IT" sz="2400" b="1" dirty="0" smtClean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Servizi </a:t>
            </a:r>
            <a:r>
              <a:rPr lang="it-IT" sz="2400" b="1" dirty="0" err="1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silvo</a:t>
            </a: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-climatico-ambientali e salvaguardia della foresta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621844"/>
              </p:ext>
            </p:extLst>
          </p:nvPr>
        </p:nvGraphicFramePr>
        <p:xfrm>
          <a:off x="827584" y="2355726"/>
          <a:ext cx="7560838" cy="1911412"/>
        </p:xfrm>
        <a:graphic>
          <a:graphicData uri="http://schemas.openxmlformats.org/drawingml/2006/table">
            <a:tbl>
              <a:tblPr/>
              <a:tblGrid>
                <a:gridCol w="1380701"/>
                <a:gridCol w="2103927"/>
                <a:gridCol w="1857348"/>
                <a:gridCol w="969804"/>
                <a:gridCol w="739629"/>
                <a:gridCol w="509429"/>
              </a:tblGrid>
              <a:tr h="42818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Misura</a:t>
                      </a:r>
                    </a:p>
                  </a:txBody>
                  <a:tcPr marL="84415" marR="84415" marT="34264" marB="342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Sottomisura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415" marR="84415" marT="34264" marB="342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Tipo di intervento</a:t>
                      </a:r>
                    </a:p>
                  </a:txBody>
                  <a:tcPr marL="84415" marR="84415" marT="34264" marB="342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</a:p>
                  </a:txBody>
                  <a:tcPr marL="84415" marR="84415" marT="34264" marB="342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Totale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misura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</a:p>
                  </a:txBody>
                  <a:tcPr marL="84406" marR="84406" marT="34253" marB="342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sul totale</a:t>
                      </a:r>
                    </a:p>
                  </a:txBody>
                  <a:tcPr marL="84406" marR="84406" marT="34253" marB="3425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281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M15</a:t>
                      </a:r>
                    </a:p>
                    <a:p>
                      <a:pPr algn="ctr" fontAlgn="ctr"/>
                      <a:endParaRPr lang="it-IT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Servizi</a:t>
                      </a:r>
                    </a:p>
                    <a:p>
                      <a:pPr algn="ctr" fontAlgn="ctr"/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silvo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-climatico-ambientali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salvaguardia della foresta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415" marR="84415" marT="34264" marB="342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15.1 - pagamento per impegni 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silvo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-ambientali e impegni in materia di clima</a:t>
                      </a:r>
                    </a:p>
                  </a:txBody>
                  <a:tcPr marL="84415" marR="84415" marT="34264" marB="342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15.1.1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-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Pagamenti per impegni </a:t>
                      </a:r>
                      <a:r>
                        <a:rPr lang="it-IT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silvo-ambientali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415" marR="84415" marT="34264" marB="342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2.000.000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5.000.000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0,57%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</a:tr>
              <a:tr h="4342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15.2 - sostegno per la salvaguardia e la valorizzazione delle risorse genetiche forestali</a:t>
                      </a:r>
                    </a:p>
                  </a:txBody>
                  <a:tcPr marL="84415" marR="84415" marT="34264" marB="342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15.2.1 -  Sostegno per la conservazione e la valorizzazione delle risorse genetiche forestali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415" marR="84415" marT="34264" marB="342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3.000.000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1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664" y="653454"/>
            <a:ext cx="6646863" cy="805040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it-IT" sz="2400" b="1" dirty="0" smtClean="0">
              <a:solidFill>
                <a:srgbClr val="A3231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it-IT" sz="2400" b="1" dirty="0" smtClean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Cooperazione</a:t>
            </a:r>
            <a:endParaRPr lang="it-IT" sz="2400" b="1" dirty="0">
              <a:solidFill>
                <a:srgbClr val="128A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61235"/>
              </p:ext>
            </p:extLst>
          </p:nvPr>
        </p:nvGraphicFramePr>
        <p:xfrm>
          <a:off x="60750" y="1454808"/>
          <a:ext cx="9024939" cy="3578030"/>
        </p:xfrm>
        <a:graphic>
          <a:graphicData uri="http://schemas.openxmlformats.org/drawingml/2006/table">
            <a:tbl>
              <a:tblPr/>
              <a:tblGrid>
                <a:gridCol w="797137"/>
                <a:gridCol w="3727810"/>
                <a:gridCol w="2794353"/>
                <a:gridCol w="656466"/>
                <a:gridCol w="597853"/>
                <a:gridCol w="451320"/>
              </a:tblGrid>
              <a:tr h="2528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</a:p>
                  </a:txBody>
                  <a:tcPr marL="84403" marR="8440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03" marR="84403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214580"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M16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Cooperazione</a:t>
                      </a:r>
                      <a:r>
                        <a:rPr kumimoji="0" 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      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16.1 - sostegno per la costituzione e la gestione dei gruppi operativi del PEI in materia di produttività e sostenibilità dell'agricoltura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16.1 .1 -Sostegno per costituzione e gestione gruppi operativi dei PEI in materia di produttività/sostenibilità </a:t>
                      </a:r>
                      <a:r>
                        <a:rPr kumimoji="0" lang="it-IT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dell’agricoltura</a:t>
                      </a:r>
                      <a:endParaRPr kumimoji="0" lang="it-IT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6.000.000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68.300.000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7,39%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2245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16.2 - Sostegno a progetti pilota e allo sviluppo di nuovi prodotti, pratiche, processi e tecnologie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16.2 .1 - Sostegno a progetti pilota e sviluppo di nuovi prodotti/pratiche/processi/tecnologie settore agroalimentare e forestale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26.300.000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09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16.3 - (altro) cooperazione tra piccoli operatori per organizzare processi di lavoro in comune e condividere impianti e risorse, nonché per lo sviluppo/la commercializzazione del turismo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16.3.1  - Sviluppo processi di aggregazione tra piccoli operatori al fine di condividere impianti e risorse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5.000.000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47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16.3.2 - Sviluppo processi di lavoro in comune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09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16.3.3 - Sviluppo e/o commercializzazione di servizi turistici inerenti al turismo rurale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09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16.4 - Sostegno alla cooperazione di filiera, sia orizzontale che verticale, per la creazione e lo sviluppo di filiere corte e mercati locali e sostegno ad attività promozionali a raggio locale connesse allo sviluppo delle filiere corte e dei mercati locali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16.4.1  -Cooperazione di filiera per la creazione e lo sviluppo di filiere corte e mercati locali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5.000.000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09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16.4.2 - Attività promozionali a raggio locale connesse allo sviluppo delle filiere corte e dei mercati locali 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05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16.5 - Sostegno per azioni congiunte per la mitigazione del cambiamento climatico e l'adattamento ad esso e sostegno per approcci comuni ai progetti e alle pratiche ambientali in corso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16.5.1  - Sostegno per azione congiunta per mitigare o adattarsi al cambiamento climatico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4.000.000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833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16.6 - sostegno alla cooperazione di filiera per l'approvvigionamento sostenibile di biomasse da utilizzare nella produzione di alimenti e di energia e nei processi industriali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16.6 .1 - Sostegno alla cooperazione per fornitura di biomassa produzione di energia e processi industriali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5.000.000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78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16.7 - sostegno per strategie di sviluppo locale di tipo non partecipativo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16.7 .1 - Supporto per i non CLLD strategie di sviluppo locale comuni a progetti ambientali e pratiche ambientali in corso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9.000.000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67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16.8 - sostegno alla stesura di piani di gestione forestale o di strumenti equivalenti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16.8.1 -  Sostegno per l</a:t>
                      </a:r>
                      <a:r>
                        <a:rPr kumimoji="0" lang="ja-JP" alt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elaborazione di piani di gestione forestale o strumenti equivalenti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1.000.000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29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16.9 - sostegno per la diversificazione delle attività agricole in attività riguardanti l'assistenza sanitaria, l'integrazione sociale, l'agricoltura sostenuta dalla comunità e l'educazione ambientale e alimentare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16.9.1 - Diversificazione attività agricole</a:t>
                      </a:r>
                    </a:p>
                  </a:txBody>
                  <a:tcPr marL="8791" marR="8791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7.000.000</a:t>
                      </a:r>
                    </a:p>
                  </a:txBody>
                  <a:tcPr marL="8792" marR="8792" marT="71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asellaDiTesto 3"/>
          <p:cNvSpPr txBox="1">
            <a:spLocks noChangeArrowheads="1"/>
          </p:cNvSpPr>
          <p:nvPr/>
        </p:nvSpPr>
        <p:spPr bwMode="auto">
          <a:xfrm>
            <a:off x="1187624" y="771550"/>
            <a:ext cx="7157740" cy="11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ctr" hangingPunct="1">
              <a:lnSpc>
                <a:spcPct val="90000"/>
              </a:lnSpc>
            </a:pP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Misura </a:t>
            </a:r>
            <a:r>
              <a:rPr lang="it-IT" sz="2800" b="1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19</a:t>
            </a:r>
            <a:endParaRPr lang="it-IT" b="1" dirty="0" smtClean="0">
              <a:solidFill>
                <a:srgbClr val="A3231C"/>
              </a:solidFill>
              <a:latin typeface="Arial Unicode MS" charset="0"/>
              <a:cs typeface="Arial Unicode MS" charset="0"/>
            </a:endParaRPr>
          </a:p>
          <a:p>
            <a:pPr algn="ctr" eaLnBrk="1" fontAlgn="ctr" hangingPunct="1">
              <a:lnSpc>
                <a:spcPct val="90000"/>
              </a:lnSpc>
            </a:pPr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Sostegno 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allo </a:t>
            </a:r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sviluppo locale LEADER</a:t>
            </a:r>
          </a:p>
          <a:p>
            <a:pPr algn="ctr" eaLnBrk="1" fontAlgn="ctr" hangingPunct="1">
              <a:lnSpc>
                <a:spcPct val="90000"/>
              </a:lnSpc>
            </a:pPr>
            <a:r>
              <a:rPr lang="it-IT" b="1" dirty="0" smtClean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(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SLTP – Sviluppo locale di tipo partecipativo)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69545"/>
              </p:ext>
            </p:extLst>
          </p:nvPr>
        </p:nvGraphicFramePr>
        <p:xfrm>
          <a:off x="251520" y="2355726"/>
          <a:ext cx="8640959" cy="2450910"/>
        </p:xfrm>
        <a:graphic>
          <a:graphicData uri="http://schemas.openxmlformats.org/drawingml/2006/table">
            <a:tbl>
              <a:tblPr/>
              <a:tblGrid>
                <a:gridCol w="1515634"/>
                <a:gridCol w="2728813"/>
                <a:gridCol w="2077302"/>
                <a:gridCol w="955639"/>
                <a:gridCol w="756983"/>
                <a:gridCol w="606588"/>
              </a:tblGrid>
              <a:tr h="411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Sottomisura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Tipo di intervento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Spesa pubblica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(€)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Totale </a:t>
                      </a: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misura (€)</a:t>
                      </a:r>
                    </a:p>
                  </a:txBody>
                  <a:tcPr marL="84420" marR="84420" marT="34313" marB="3431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% sul totale</a:t>
                      </a:r>
                    </a:p>
                  </a:txBody>
                  <a:tcPr marL="84420" marR="84420" marT="34313" marB="3431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20850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Sostegno 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allo sviluppo locale 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LEADER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SLTP – Sviluppo locale di tipo partecipativo)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19.1 - Sostegno preparatorio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19.1 .1 - Sostegno preparatorio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1.100.000</a:t>
                      </a:r>
                    </a:p>
                  </a:txBody>
                  <a:tcPr marL="8793" marR="8793" marT="714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48.600.000</a:t>
                      </a:r>
                    </a:p>
                  </a:txBody>
                  <a:tcPr marL="8793" marR="8793" marT="714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5,54%</a:t>
                      </a:r>
                    </a:p>
                  </a:txBody>
                  <a:tcPr marL="8793" marR="8793" marT="714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DFF"/>
                    </a:solidFill>
                  </a:tcPr>
                </a:tc>
              </a:tr>
              <a:tr h="617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19.2 - Sostegno all'esecuzione degli interventi nell'ambito della strategia di sviluppo locale di tipo partecipativo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19.2.1 -  Sostegno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all’esecuzione </a:t>
                      </a: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degli interventi 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nell’ambito </a:t>
                      </a: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della strategia CLLD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28.000.000</a:t>
                      </a:r>
                    </a:p>
                  </a:txBody>
                  <a:tcPr marL="8793" marR="8793" marT="714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C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17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19.3 - Preparazione e realizzazione delle attività di cooperazione del Gruppo di Azione Locale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19.3.1 - Preparazione e realizzazione delle attività di cooperazione del Gruppo di Azione Locale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11.100.000</a:t>
                      </a:r>
                    </a:p>
                  </a:txBody>
                  <a:tcPr marL="8793" marR="8793" marT="714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838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19.4 - Sostegno per i costi di gestione e animazione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19.4.1 -  Sostegno per i costi  di gestione e animazione</a:t>
                      </a:r>
                    </a:p>
                  </a:txBody>
                  <a:tcPr marL="84413" marR="84413" marT="34307" marB="3430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8.400.000</a:t>
                      </a:r>
                    </a:p>
                  </a:txBody>
                  <a:tcPr marL="8793" marR="8793" marT="714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313" y="1085853"/>
            <a:ext cx="8929687" cy="3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>
            <a:spAutoFit/>
          </a:bodyPr>
          <a:lstStyle/>
          <a:p>
            <a:pPr marL="358775" indent="-179388" eaLnBrk="1" hangingPunct="1">
              <a:lnSpc>
                <a:spcPct val="150000"/>
              </a:lnSpc>
              <a:tabLst>
                <a:tab pos="358775" algn="l"/>
              </a:tabLst>
            </a:pPr>
            <a:r>
              <a:rPr lang="it-IT" altLang="ja-JP" sz="1700" i="1" dirty="0" smtClean="0">
                <a:solidFill>
                  <a:srgbClr val="000090"/>
                </a:solidFill>
                <a:latin typeface="Arial"/>
                <a:cs typeface="Arial"/>
              </a:rPr>
              <a:t>La </a:t>
            </a:r>
            <a:r>
              <a:rPr lang="it-IT" altLang="ja-JP" sz="1700" i="1" dirty="0">
                <a:solidFill>
                  <a:srgbClr val="000090"/>
                </a:solidFill>
                <a:latin typeface="Arial"/>
                <a:cs typeface="Arial"/>
              </a:rPr>
              <a:t>strategia del PSR per l</a:t>
            </a:r>
            <a:r>
              <a:rPr lang="ja-JP" altLang="it-IT" sz="1700" i="1" dirty="0">
                <a:solidFill>
                  <a:srgbClr val="000090"/>
                </a:solidFill>
                <a:latin typeface="Arial"/>
                <a:cs typeface="Arial"/>
              </a:rPr>
              <a:t>’</a:t>
            </a:r>
            <a:r>
              <a:rPr lang="it-IT" altLang="ja-JP" sz="1700" i="1" dirty="0">
                <a:solidFill>
                  <a:srgbClr val="000090"/>
                </a:solidFill>
                <a:latin typeface="Arial"/>
                <a:cs typeface="Arial"/>
              </a:rPr>
              <a:t>Umbria 2014-2020, è costruita:</a:t>
            </a:r>
          </a:p>
          <a:p>
            <a:pPr marL="358775" indent="-179388" eaLnBrk="1" hangingPunct="1">
              <a:tabLst>
                <a:tab pos="269875" algn="l"/>
              </a:tabLst>
            </a:pPr>
            <a:endParaRPr lang="it-IT" sz="4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58775" indent="-179388" eaLnBrk="1" hangingPunct="1">
              <a:buFontTx/>
              <a:buChar char="-"/>
              <a:tabLst>
                <a:tab pos="269875" algn="l"/>
              </a:tabLst>
            </a:pPr>
            <a:r>
              <a:rPr lang="it-IT" sz="1700" i="1" dirty="0" smtClean="0">
                <a:solidFill>
                  <a:srgbClr val="000090"/>
                </a:solidFill>
                <a:latin typeface="Arial"/>
                <a:cs typeface="Arial"/>
              </a:rPr>
              <a:t> in </a:t>
            </a:r>
            <a:r>
              <a:rPr lang="it-IT" sz="1700" i="1" dirty="0">
                <a:solidFill>
                  <a:srgbClr val="000090"/>
                </a:solidFill>
                <a:latin typeface="Arial"/>
                <a:cs typeface="Arial"/>
              </a:rPr>
              <a:t>coerenza con gli orientamenti per le politiche di sviluppo rurale proposti dalla Commissione europea e con gli strumenti di programmazione delineati dalla normativa comunitaria in materia di fondi strutturali;</a:t>
            </a:r>
          </a:p>
          <a:p>
            <a:pPr marL="358775" indent="-179388" eaLnBrk="1" hangingPunct="1">
              <a:tabLst>
                <a:tab pos="269875" algn="l"/>
              </a:tabLst>
            </a:pPr>
            <a:endParaRPr lang="it-IT" sz="9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58775" indent="-179388" eaLnBrk="1" hangingPunct="1">
              <a:buFontTx/>
              <a:buChar char="-"/>
              <a:tabLst>
                <a:tab pos="269875" algn="l"/>
              </a:tabLst>
            </a:pPr>
            <a:r>
              <a:rPr lang="it-IT" sz="1700" i="1" dirty="0">
                <a:solidFill>
                  <a:srgbClr val="000090"/>
                </a:solidFill>
                <a:latin typeface="Arial"/>
                <a:cs typeface="Arial"/>
              </a:rPr>
              <a:t> in base all’</a:t>
            </a:r>
            <a:r>
              <a:rPr lang="it-IT" altLang="ja-JP" sz="1700" i="1" dirty="0">
                <a:solidFill>
                  <a:srgbClr val="000090"/>
                </a:solidFill>
                <a:latin typeface="Arial"/>
                <a:cs typeface="Arial"/>
              </a:rPr>
              <a:t>analisi del contesto regionale dal punto di vista socio-economico, strutturale, ambientale e territoriale</a:t>
            </a:r>
            <a:r>
              <a:rPr lang="it-IT" altLang="ja-JP" sz="170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r>
              <a:rPr lang="ja-JP" altLang="it-IT" sz="1700" dirty="0">
                <a:solidFill>
                  <a:srgbClr val="000090"/>
                </a:solidFill>
                <a:latin typeface="Arial"/>
                <a:cs typeface="Arial"/>
              </a:rPr>
              <a:t>”</a:t>
            </a:r>
            <a:endParaRPr lang="it-IT" altLang="ja-JP" sz="17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58775" indent="-179388" eaLnBrk="1" hangingPunct="1">
              <a:buFontTx/>
              <a:buChar char="-"/>
              <a:tabLst>
                <a:tab pos="269875" algn="l"/>
              </a:tabLst>
            </a:pPr>
            <a:endParaRPr lang="it-IT" sz="9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58775" indent="-179388" algn="ctr" eaLnBrk="1" hangingPunct="1">
              <a:tabLst>
                <a:tab pos="269875" algn="l"/>
              </a:tabLst>
            </a:pPr>
            <a:r>
              <a:rPr lang="it-IT" sz="2000" b="1" dirty="0" smtClean="0">
                <a:solidFill>
                  <a:srgbClr val="128A66"/>
                </a:solidFill>
                <a:latin typeface="Arial"/>
                <a:cs typeface="Arial"/>
              </a:rPr>
              <a:t>Obiettivi </a:t>
            </a:r>
            <a:r>
              <a:rPr lang="it-IT" sz="2000" b="1" dirty="0">
                <a:solidFill>
                  <a:srgbClr val="128A66"/>
                </a:solidFill>
                <a:latin typeface="Arial"/>
                <a:cs typeface="Arial"/>
              </a:rPr>
              <a:t>generali</a:t>
            </a:r>
            <a:r>
              <a:rPr lang="it-IT" sz="2000" b="1" dirty="0" smtClean="0">
                <a:solidFill>
                  <a:srgbClr val="128A66"/>
                </a:solidFill>
                <a:latin typeface="Arial"/>
                <a:cs typeface="Arial"/>
              </a:rPr>
              <a:t>:</a:t>
            </a:r>
          </a:p>
          <a:p>
            <a:pPr marL="358775" indent="-179388" algn="ctr" eaLnBrk="1" hangingPunct="1">
              <a:tabLst>
                <a:tab pos="358775" algn="l"/>
              </a:tabLst>
            </a:pPr>
            <a:endParaRPr lang="it-IT" sz="12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58775" indent="-179388">
              <a:tabLst>
                <a:tab pos="358775" algn="l"/>
              </a:tabLst>
            </a:pPr>
            <a:r>
              <a:rPr lang="it-IT" sz="1700" dirty="0">
                <a:solidFill>
                  <a:srgbClr val="000090"/>
                </a:solidFill>
                <a:latin typeface="Arial"/>
                <a:cs typeface="Arial"/>
              </a:rPr>
              <a:t>a) stimolare la competitività del settore agricolo; </a:t>
            </a:r>
          </a:p>
          <a:p>
            <a:pPr marL="358775" indent="-179388">
              <a:tabLst>
                <a:tab pos="358775" algn="l"/>
              </a:tabLst>
            </a:pPr>
            <a:r>
              <a:rPr lang="it-IT" sz="1700" dirty="0">
                <a:solidFill>
                  <a:srgbClr val="000090"/>
                </a:solidFill>
                <a:latin typeface="Arial"/>
                <a:cs typeface="Arial"/>
              </a:rPr>
              <a:t>b) garantire la gestione sostenibile delle risorse naturali e l'azione per il clima; </a:t>
            </a:r>
          </a:p>
          <a:p>
            <a:pPr marL="358775" indent="-179388">
              <a:tabLst>
                <a:tab pos="358775" algn="l"/>
              </a:tabLst>
            </a:pPr>
            <a:r>
              <a:rPr lang="it-IT" sz="1700" dirty="0">
                <a:solidFill>
                  <a:srgbClr val="000090"/>
                </a:solidFill>
                <a:latin typeface="Arial"/>
                <a:cs typeface="Arial"/>
              </a:rPr>
              <a:t>c) realizzare uno sviluppo territoriale equilibrato delle economie e comunità rurali</a:t>
            </a:r>
            <a:r>
              <a:rPr lang="it-IT" sz="1700" dirty="0" smtClean="0">
                <a:solidFill>
                  <a:srgbClr val="000090"/>
                </a:solidFill>
                <a:latin typeface="Arial"/>
                <a:cs typeface="Arial"/>
              </a:rPr>
              <a:t>,  </a:t>
            </a:r>
          </a:p>
          <a:p>
            <a:pPr marL="358775" indent="-179388">
              <a:tabLst>
                <a:tab pos="358775" algn="l"/>
                <a:tab pos="449263" algn="l"/>
              </a:tabLst>
            </a:pPr>
            <a:r>
              <a:rPr lang="it-IT" sz="1700" dirty="0">
                <a:solidFill>
                  <a:srgbClr val="000090"/>
                </a:solidFill>
                <a:latin typeface="Arial"/>
                <a:cs typeface="Arial"/>
              </a:rPr>
              <a:t>	 </a:t>
            </a:r>
            <a:r>
              <a:rPr lang="it-IT" sz="1700" dirty="0" smtClean="0">
                <a:solidFill>
                  <a:srgbClr val="000090"/>
                </a:solidFill>
                <a:latin typeface="Arial"/>
                <a:cs typeface="Arial"/>
              </a:rPr>
              <a:t>compresi </a:t>
            </a:r>
            <a:r>
              <a:rPr lang="it-IT" sz="1700" dirty="0">
                <a:solidFill>
                  <a:srgbClr val="000090"/>
                </a:solidFill>
                <a:latin typeface="Arial"/>
                <a:cs typeface="Arial"/>
              </a:rPr>
              <a:t>la creazione e il mantenimento di posti di lavoro.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699542"/>
            <a:ext cx="4319885" cy="448019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128A66"/>
                </a:solidFill>
                <a:latin typeface="Arial"/>
                <a:ea typeface="Arial Unicode MS" pitchFamily="34" charset="-128"/>
                <a:cs typeface="Arial"/>
              </a:rPr>
              <a:t>La </a:t>
            </a:r>
            <a:r>
              <a:rPr lang="it-IT" sz="2400" b="1" dirty="0">
                <a:solidFill>
                  <a:srgbClr val="128A66"/>
                </a:solidFill>
                <a:latin typeface="Arial"/>
                <a:ea typeface="Arial Unicode MS" pitchFamily="34" charset="-128"/>
                <a:cs typeface="Arial"/>
              </a:rPr>
              <a:t>Strategia del Programma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ccia circolare in su 14"/>
          <p:cNvSpPr/>
          <p:nvPr/>
        </p:nvSpPr>
        <p:spPr>
          <a:xfrm rot="17007340">
            <a:off x="7320586" y="2896838"/>
            <a:ext cx="1671935" cy="521044"/>
          </a:xfrm>
          <a:prstGeom prst="curved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Freccia circolare a destra 5"/>
          <p:cNvSpPr/>
          <p:nvPr/>
        </p:nvSpPr>
        <p:spPr>
          <a:xfrm>
            <a:off x="586706" y="2342806"/>
            <a:ext cx="839228" cy="1885128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Freccia circolare in su 6"/>
          <p:cNvSpPr/>
          <p:nvPr/>
        </p:nvSpPr>
        <p:spPr>
          <a:xfrm>
            <a:off x="3946214" y="4510595"/>
            <a:ext cx="2160240" cy="509427"/>
          </a:xfrm>
          <a:prstGeom prst="curved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in su 8"/>
          <p:cNvSpPr/>
          <p:nvPr/>
        </p:nvSpPr>
        <p:spPr>
          <a:xfrm rot="10800000">
            <a:off x="3491880" y="1275606"/>
            <a:ext cx="2833866" cy="468296"/>
          </a:xfrm>
          <a:prstGeom prst="curved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993886" y="1419622"/>
            <a:ext cx="2955429" cy="14401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it-IT" sz="2400" b="1" dirty="0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 Unicode MS" charset="0"/>
              </a:rPr>
              <a:t>Innovazione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it-IT" b="1" dirty="0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 Unicode MS" charset="0"/>
              </a:rPr>
              <a:t>(piani e </a:t>
            </a:r>
            <a:r>
              <a:rPr lang="it-IT" b="1" dirty="0" smtClean="0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 Unicode MS" charset="0"/>
              </a:rPr>
              <a:t>programmi innovativi </a:t>
            </a:r>
            <a:r>
              <a:rPr lang="it-IT" b="1" dirty="0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 Unicode MS" charset="0"/>
              </a:rPr>
              <a:t>e trasferimento </a:t>
            </a:r>
            <a:r>
              <a:rPr lang="it-IT" b="1" dirty="0" smtClean="0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 Unicode MS" charset="0"/>
              </a:rPr>
              <a:t>dell’innovazione</a:t>
            </a:r>
            <a:r>
              <a:rPr lang="it-IT" b="1" dirty="0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 Unicode MS" charset="0"/>
              </a:rPr>
              <a:t>)</a:t>
            </a:r>
          </a:p>
        </p:txBody>
      </p:sp>
      <p:sp>
        <p:nvSpPr>
          <p:cNvPr id="12" name="Ovale 11"/>
          <p:cNvSpPr/>
          <p:nvPr/>
        </p:nvSpPr>
        <p:spPr>
          <a:xfrm>
            <a:off x="1425934" y="3075806"/>
            <a:ext cx="3142082" cy="16752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616908" indent="-227282" eaLnBrk="1" hangingPunct="1">
              <a:lnSpc>
                <a:spcPct val="80000"/>
              </a:lnSpc>
              <a:defRPr/>
            </a:pPr>
            <a:r>
              <a:rPr lang="it-IT" sz="2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Settori:</a:t>
            </a:r>
          </a:p>
          <a:p>
            <a:pPr marL="616908" indent="-22728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Zootecnia</a:t>
            </a:r>
          </a:p>
          <a:p>
            <a:pPr marL="616908" indent="-22728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Tabacco</a:t>
            </a:r>
          </a:p>
          <a:p>
            <a:pPr marL="616908" indent="-22728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Vitivinicolo</a:t>
            </a:r>
          </a:p>
          <a:p>
            <a:pPr marL="616908" indent="-22728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Olivicolo</a:t>
            </a:r>
          </a:p>
          <a:p>
            <a:pPr marL="616908" indent="-22728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Cerealicolo</a:t>
            </a:r>
          </a:p>
        </p:txBody>
      </p:sp>
      <p:sp>
        <p:nvSpPr>
          <p:cNvPr id="13" name="Ovale 12"/>
          <p:cNvSpPr/>
          <p:nvPr/>
        </p:nvSpPr>
        <p:spPr>
          <a:xfrm>
            <a:off x="4860032" y="3219822"/>
            <a:ext cx="2962795" cy="13148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Ambiente</a:t>
            </a:r>
          </a:p>
          <a:p>
            <a:pPr algn="ctr" eaLnBrk="1" hangingPunct="1">
              <a:tabLst>
                <a:tab pos="1431925" algn="l"/>
              </a:tabLst>
              <a:defRPr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7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effetti clima alteranti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</a:t>
            </a:r>
            <a:r>
              <a:rPr lang="it-IT" sz="17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territorio</a:t>
            </a:r>
            <a:endParaRPr lang="it-IT" sz="1700" b="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4738303" y="1419622"/>
            <a:ext cx="3456384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Inclusione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sociale</a:t>
            </a:r>
          </a:p>
          <a:p>
            <a:pPr algn="ctr" eaLnBrk="1" hangingPunct="1">
              <a:defRPr/>
            </a:pPr>
            <a:r>
              <a:rPr lang="it-IT" sz="17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servizi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alla popolazione e attrattori naturalistici)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483768" y="699542"/>
            <a:ext cx="4488935" cy="447675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rgbClr val="128A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Temi principali PSR 2014-2020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5" descr="logo ps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326"/>
            <a:ext cx="33845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Immagine 7" descr="immagini ellissi.psd"/>
          <p:cNvPicPr>
            <a:picLocks noChangeAspect="1"/>
          </p:cNvPicPr>
          <p:nvPr/>
        </p:nvPicPr>
        <p:blipFill>
          <a:blip r:embed="rId3">
            <a:clrChange>
              <a:clrFrom>
                <a:srgbClr val="E2DBD7"/>
              </a:clrFrom>
              <a:clrTo>
                <a:srgbClr val="E2DB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915566"/>
            <a:ext cx="15049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magine 8" descr="data.psd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55726"/>
            <a:ext cx="252571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35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157470" y="1131590"/>
            <a:ext cx="8807018" cy="394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 anchor="ctr">
            <a:spAutoFit/>
          </a:bodyPr>
          <a:lstStyle/>
          <a:p>
            <a:pPr marL="388938" indent="-388938" eaLnBrk="1" hangingPunct="1">
              <a:lnSpc>
                <a:spcPct val="95000"/>
              </a:lnSpc>
              <a:buFont typeface="Calibri" charset="0"/>
              <a:buAutoNum type="arabicParenR"/>
              <a:tabLst>
                <a:tab pos="269875" algn="l"/>
              </a:tabLst>
            </a:pPr>
            <a:r>
              <a:rPr lang="it-IT" sz="2000" u="sng" kern="1100" spc="-10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p</a:t>
            </a:r>
            <a:r>
              <a:rPr lang="it-IT" sz="2000" u="sng" kern="1100" spc="-10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romuovere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il trasferimento di conoscenze e l'innovazione nel settore agricolo e forestale e nelle zone rurali.</a:t>
            </a:r>
          </a:p>
          <a:p>
            <a:pPr marL="388938" indent="-388938">
              <a:lnSpc>
                <a:spcPct val="95000"/>
              </a:lnSpc>
              <a:buFont typeface="Calibri" charset="0"/>
              <a:buAutoNum type="arabicParenR"/>
              <a:tabLst>
                <a:tab pos="269875" algn="l"/>
              </a:tabLst>
            </a:pPr>
            <a:r>
              <a:rPr lang="it-IT" sz="2000" u="sng" kern="1100" spc="-10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potenziare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in tutte le regioni la redditività delle aziende agricole e la competitività dell'agricoltura in tutte le sue forme e promuovere tecnologie innovative per le aziende agricole e la gestione sostenibile delle foreste.  </a:t>
            </a:r>
          </a:p>
          <a:p>
            <a:pPr marL="388938" indent="-388938">
              <a:lnSpc>
                <a:spcPct val="95000"/>
              </a:lnSpc>
              <a:buFont typeface="Calibri" charset="0"/>
              <a:buAutoNum type="arabicParenR"/>
              <a:tabLst>
                <a:tab pos="269875" algn="l"/>
              </a:tabLst>
            </a:pPr>
            <a:r>
              <a:rPr lang="it-IT" sz="2000" u="sng" kern="1100" spc="-10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promuovere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l'organizzazione della filiera alimentare, comprese la 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trasformazione</a:t>
            </a:r>
          </a:p>
          <a:p>
            <a:pPr>
              <a:lnSpc>
                <a:spcPct val="95000"/>
              </a:lnSpc>
              <a:tabLst>
                <a:tab pos="269875" algn="l"/>
              </a:tabLst>
            </a:pP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    e 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la commercializzazione dei prodotti agricoli, 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il 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benessere degli 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animali</a:t>
            </a:r>
          </a:p>
          <a:p>
            <a:pPr>
              <a:lnSpc>
                <a:spcPct val="95000"/>
              </a:lnSpc>
              <a:tabLst>
                <a:tab pos="269875" algn="l"/>
              </a:tabLst>
            </a:pP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    e 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la gestione 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dei 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rischi nel settore agricolo.</a:t>
            </a:r>
          </a:p>
          <a:p>
            <a:pPr marL="388938" indent="-388938">
              <a:lnSpc>
                <a:spcPct val="95000"/>
              </a:lnSpc>
              <a:buFont typeface="+mj-lt"/>
              <a:buAutoNum type="arabicParenR" startAt="4"/>
              <a:tabLst>
                <a:tab pos="269875" algn="l"/>
              </a:tabLst>
            </a:pPr>
            <a:r>
              <a:rPr lang="it-IT" sz="2000" u="sng" kern="1100" spc="-10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preservare</a:t>
            </a:r>
            <a:r>
              <a:rPr lang="it-IT" u="sng" kern="1100" spc="-10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, </a:t>
            </a:r>
            <a:r>
              <a:rPr lang="it-IT" sz="2000" u="sng" kern="1100" spc="-10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ripristinare e valorizzar</a:t>
            </a:r>
            <a:r>
              <a:rPr lang="it-IT" sz="2000" kern="1100" spc="-10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e 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gli ecosistemi connessi all'agricoltura e alla silvicoltura.</a:t>
            </a:r>
          </a:p>
          <a:p>
            <a:pPr marL="388938" indent="-388938">
              <a:lnSpc>
                <a:spcPct val="95000"/>
              </a:lnSpc>
              <a:buFont typeface="+mj-lt"/>
              <a:buAutoNum type="arabicParenR" startAt="4"/>
              <a:tabLst>
                <a:tab pos="269875" algn="l"/>
              </a:tabLst>
            </a:pPr>
            <a:r>
              <a:rPr lang="it-IT" sz="2000" u="sng" kern="1100" spc="-10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incentivare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l'uso efficiente delle risorse e il passaggio a un'economia 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 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basse emissioni di carbonio e resiliente al clima nel settore agroalimentare e forestale.</a:t>
            </a:r>
          </a:p>
          <a:p>
            <a:pPr marL="388938" indent="-388938">
              <a:lnSpc>
                <a:spcPct val="95000"/>
              </a:lnSpc>
              <a:buFont typeface="+mj-lt"/>
              <a:buAutoNum type="arabicParenR" startAt="4"/>
              <a:tabLst>
                <a:tab pos="269875" algn="l"/>
              </a:tabLst>
            </a:pPr>
            <a:r>
              <a:rPr lang="it-IT" sz="2000" u="sng" kern="1100" spc="-10" dirty="0" smtClean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adoperarsi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per l'inclusione sociale, la riduzione della povertà 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e lo</a:t>
            </a:r>
          </a:p>
          <a:p>
            <a:pPr>
              <a:lnSpc>
                <a:spcPct val="95000"/>
              </a:lnSpc>
              <a:tabLst>
                <a:tab pos="269875" algn="l"/>
              </a:tabLst>
            </a:pP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it-IT" kern="1100" spc="-1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    sviluppo </a:t>
            </a:r>
            <a:r>
              <a:rPr lang="it-IT" kern="1100" spc="-1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economico nelle zone rurali.</a:t>
            </a:r>
          </a:p>
        </p:txBody>
      </p:sp>
      <p:sp>
        <p:nvSpPr>
          <p:cNvPr id="18434" name="CasellaDiTesto 3"/>
          <p:cNvSpPr txBox="1">
            <a:spLocks noChangeArrowheads="1"/>
          </p:cNvSpPr>
          <p:nvPr/>
        </p:nvSpPr>
        <p:spPr bwMode="auto">
          <a:xfrm>
            <a:off x="1115616" y="649935"/>
            <a:ext cx="8739832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spc="-30" dirty="0">
                <a:solidFill>
                  <a:srgbClr val="128A66"/>
                </a:solidFill>
                <a:latin typeface="Arial Unicode MS"/>
                <a:cs typeface="Arial Unicode MS"/>
              </a:rPr>
              <a:t>Gli obiettivi generali vengono perseguiti tramite </a:t>
            </a:r>
            <a:r>
              <a:rPr lang="it-IT" sz="2800" b="1" spc="-30" dirty="0" smtClean="0">
                <a:solidFill>
                  <a:srgbClr val="A3231C"/>
                </a:solidFill>
                <a:latin typeface="Arial Unicode MS"/>
                <a:cs typeface="Arial Unicode MS"/>
              </a:rPr>
              <a:t>6</a:t>
            </a:r>
            <a:r>
              <a:rPr lang="it-IT" b="1" spc="-30" dirty="0" smtClean="0">
                <a:solidFill>
                  <a:srgbClr val="128A66"/>
                </a:solidFill>
                <a:latin typeface="Arial Unicode MS"/>
                <a:cs typeface="Arial Unicode MS"/>
              </a:rPr>
              <a:t> </a:t>
            </a:r>
            <a:r>
              <a:rPr lang="it-IT" b="1" spc="-30" dirty="0">
                <a:solidFill>
                  <a:srgbClr val="128A66"/>
                </a:solidFill>
                <a:latin typeface="Arial Unicode MS"/>
                <a:cs typeface="Arial Unicode MS"/>
              </a:rPr>
              <a:t>priorità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50" y="843558"/>
            <a:ext cx="8858250" cy="300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eaLnBrk="1" hangingPunct="1">
              <a:tabLst>
                <a:tab pos="382588" algn="l"/>
                <a:tab pos="1244600" algn="l"/>
              </a:tabLst>
            </a:pPr>
            <a:endParaRPr lang="it-IT" u="sng" dirty="0">
              <a:solidFill>
                <a:srgbClr val="000090"/>
              </a:solidFill>
            </a:endParaRPr>
          </a:p>
          <a:p>
            <a:pPr marL="269875" indent="-269875">
              <a:buFont typeface="Wingdings" charset="0"/>
              <a:buChar char="Ø"/>
              <a:tabLst>
                <a:tab pos="358775" algn="l"/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Migliorare le competenze professionali  degli imprenditori agricoli </a:t>
            </a:r>
          </a:p>
          <a:p>
            <a:pPr marL="269875" indent="-269875">
              <a:tabLst>
                <a:tab pos="358775" algn="l"/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	e forestali mediante interventi formativi, informativi e di cooperazione. </a:t>
            </a:r>
          </a:p>
          <a:p>
            <a:pPr marL="269875" indent="-269875">
              <a:tabLst>
                <a:tab pos="358775" algn="l"/>
                <a:tab pos="1244600" algn="l"/>
              </a:tabLst>
            </a:pPr>
            <a:endParaRPr lang="it-IT" sz="10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269875" indent="-269875">
              <a:buFont typeface="Wingdings" charset="0"/>
              <a:buChar char="Ø"/>
              <a:tabLst>
                <a:tab pos="358775" algn="l"/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Favorire forme di cooperazione tra i diversi soggetti che compongono l</a:t>
            </a:r>
            <a:r>
              <a:rPr lang="ja-JP" alt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’</a:t>
            </a:r>
            <a:r>
              <a:rPr lang="it-IT" altLang="ja-JP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intera filiera agricola, agroalimentare e forestale e il mondo della ricerca per introdurre, accompagnare e diffondere  le </a:t>
            </a:r>
            <a:r>
              <a:rPr lang="it-IT" altLang="ja-JP" sz="19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innovazioni.</a:t>
            </a:r>
            <a:endParaRPr lang="it-IT" altLang="ja-JP" sz="19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269875" indent="-269875">
              <a:tabLst>
                <a:tab pos="358775" algn="l"/>
                <a:tab pos="1244600" algn="l"/>
              </a:tabLst>
            </a:pPr>
            <a:endParaRPr lang="it-IT" sz="10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269875" indent="-269875">
              <a:buFont typeface="Wingdings" charset="0"/>
              <a:buChar char="Ø"/>
              <a:tabLst>
                <a:tab pos="358775" algn="l"/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Favorire l</a:t>
            </a:r>
            <a:r>
              <a:rPr lang="ja-JP" alt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’</a:t>
            </a:r>
            <a:r>
              <a:rPr lang="it-IT" altLang="ja-JP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apprendimento lungo tutto l</a:t>
            </a:r>
            <a:r>
              <a:rPr lang="ja-JP" alt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’</a:t>
            </a:r>
            <a:r>
              <a:rPr lang="it-IT" altLang="ja-JP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arco della vita per migliorare le competenze, le conoscenze e le capacità manageriali degli imprenditori agricoli, agroalimentari e forestali.</a:t>
            </a:r>
            <a:endParaRPr lang="it-IT" sz="19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19461" name="CasellaDiTesto 5"/>
          <p:cNvSpPr txBox="1">
            <a:spLocks noChangeArrowheads="1"/>
          </p:cNvSpPr>
          <p:nvPr/>
        </p:nvSpPr>
        <p:spPr bwMode="auto">
          <a:xfrm>
            <a:off x="2123728" y="651494"/>
            <a:ext cx="4628555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Gli obiettivi per la priorità </a:t>
            </a:r>
            <a:r>
              <a:rPr lang="it-IT" sz="2800" b="1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1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 sono:</a:t>
            </a:r>
          </a:p>
        </p:txBody>
      </p:sp>
      <p:pic>
        <p:nvPicPr>
          <p:cNvPr id="6" name="Immagine 5" descr="Ellisse rossa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150316" y="3207140"/>
            <a:ext cx="4273153" cy="212369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0047452">
            <a:off x="1366677" y="4099472"/>
            <a:ext cx="18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FF9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Innovazione</a:t>
            </a:r>
            <a:endParaRPr lang="it-IT" sz="2400" b="1" dirty="0">
              <a:solidFill>
                <a:srgbClr val="FFFF9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Immagine 11" descr="Ellisse rossa.psd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2537816" y="3233242"/>
            <a:ext cx="4273153" cy="212369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20047452">
            <a:off x="4025946" y="3950163"/>
            <a:ext cx="1349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FFFF9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Capitale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FFFF9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umano</a:t>
            </a:r>
            <a:endParaRPr lang="it-IT" sz="2400" b="1" dirty="0">
              <a:solidFill>
                <a:srgbClr val="FFFF9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Immagine 13" descr="Ellisse rossa.psd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85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4914081" y="3233242"/>
            <a:ext cx="4273153" cy="212369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 rot="20047452">
            <a:off x="6351230" y="4094797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FF9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Ricerca</a:t>
            </a:r>
            <a:endParaRPr lang="it-IT" sz="2400" b="1" dirty="0">
              <a:solidFill>
                <a:srgbClr val="FFFF9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asellaDiTesto 5"/>
          <p:cNvSpPr txBox="1">
            <a:spLocks noChangeArrowheads="1"/>
          </p:cNvSpPr>
          <p:nvPr/>
        </p:nvSpPr>
        <p:spPr bwMode="auto">
          <a:xfrm>
            <a:off x="2267744" y="699542"/>
            <a:ext cx="4662421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Gli obiettivi per la priorità </a:t>
            </a:r>
            <a:r>
              <a:rPr lang="it-IT" sz="2800" b="1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2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 sono:</a:t>
            </a:r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285750" y="1347614"/>
            <a:ext cx="8858250" cy="198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Aumentare il reddito delle imprese  agricole, zootecniche e forestali  </a:t>
            </a:r>
            <a:r>
              <a:rPr lang="it-IT" sz="19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attraverso  </a:t>
            </a: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l</a:t>
            </a:r>
            <a:r>
              <a:rPr lang="ja-JP" alt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’</a:t>
            </a:r>
            <a:r>
              <a:rPr lang="it-IT" altLang="ja-JP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ammodernamento, l</a:t>
            </a:r>
            <a:r>
              <a:rPr lang="ja-JP" alt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’</a:t>
            </a:r>
            <a:r>
              <a:rPr lang="it-IT" altLang="ja-JP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innovazione,  la diversificazione, la </a:t>
            </a:r>
            <a:r>
              <a:rPr lang="it-IT" altLang="ja-JP" sz="19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promozione e </a:t>
            </a:r>
            <a:r>
              <a:rPr lang="it-IT" altLang="ja-JP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la cooperazione tra le imprese con particolare riferimento ai settori tabacco, zootecnia, vino, olio e cereali. </a:t>
            </a:r>
          </a:p>
          <a:p>
            <a:pPr marL="379413" indent="-379413">
              <a:tabLst>
                <a:tab pos="1244600" algn="l"/>
              </a:tabLst>
            </a:pPr>
            <a:endParaRPr lang="it-IT" sz="10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Favorire il ricambio generazionale nelle imprese agricole e forestali con l</a:t>
            </a:r>
            <a:r>
              <a:rPr lang="ja-JP" alt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’</a:t>
            </a:r>
            <a:r>
              <a:rPr lang="it-IT" altLang="ja-JP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inserimento stabile di giovani professionalizzati.</a:t>
            </a:r>
            <a:endParaRPr lang="it-IT" sz="19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</p:txBody>
      </p:sp>
      <p:pic>
        <p:nvPicPr>
          <p:cNvPr id="7" name="Immagine 6" descr="Ellisse rossa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100782" y="3012388"/>
            <a:ext cx="4273153" cy="212369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 rot="20047452">
            <a:off x="1556918" y="3904720"/>
            <a:ext cx="136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Strutture</a:t>
            </a:r>
            <a:endParaRPr lang="it-IT" sz="24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Immagine 8" descr="Ellisse rossa.psd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2488282" y="3038490"/>
            <a:ext cx="4273153" cy="2123690"/>
          </a:xfrm>
          <a:prstGeom prst="rect">
            <a:avLst/>
          </a:prstGeom>
        </p:spPr>
      </p:pic>
      <p:pic>
        <p:nvPicPr>
          <p:cNvPr id="11" name="Immagine 10" descr="Ellisse rossa.psd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85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5069333" y="4629202"/>
            <a:ext cx="4273153" cy="2123690"/>
          </a:xfrm>
          <a:prstGeom prst="rect">
            <a:avLst/>
          </a:prstGeom>
        </p:spPr>
      </p:pic>
      <p:pic>
        <p:nvPicPr>
          <p:cNvPr id="2" name="Immagine 1" descr="Ellisse gialla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492">
            <a:off x="5013887" y="2935743"/>
            <a:ext cx="3879837" cy="227507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 rot="20047452">
            <a:off x="6213383" y="3855273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009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Mercato</a:t>
            </a:r>
            <a:endParaRPr lang="it-IT" sz="2400" b="1" dirty="0">
              <a:solidFill>
                <a:srgbClr val="00009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ttangolo 9"/>
          <p:cNvSpPr/>
          <p:nvPr/>
        </p:nvSpPr>
        <p:spPr>
          <a:xfrm rot="20047452">
            <a:off x="3648516" y="3998247"/>
            <a:ext cx="196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Diversificazione</a:t>
            </a:r>
            <a:endParaRPr lang="it-IT" sz="20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285750" y="1228565"/>
            <a:ext cx="8858250" cy="227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Favorire l’integrazione e/o l’aggregazione delle imprese agricole agroalimentari e forestali per l’accrescimento del valore aggiunto lungo tutta la filiera e orientare le produzioni agricole verso una maggiore qualità e sicurezza alimentare anche attraverso l’introduzione di innovazioni di processo, di prodotto e di promo-commercializzazione. </a:t>
            </a:r>
          </a:p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endParaRPr lang="it-IT" sz="10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Sostenere il ripristino del potenziale produttivo ed infrastrutturale </a:t>
            </a:r>
          </a:p>
          <a:p>
            <a:pPr marL="379413" indent="-379413"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	per far fronte ad eventi calamitosi.</a:t>
            </a:r>
          </a:p>
        </p:txBody>
      </p:sp>
      <p:sp>
        <p:nvSpPr>
          <p:cNvPr id="22533" name="CasellaDiTesto 7"/>
          <p:cNvSpPr txBox="1">
            <a:spLocks noChangeArrowheads="1"/>
          </p:cNvSpPr>
          <p:nvPr/>
        </p:nvSpPr>
        <p:spPr bwMode="auto">
          <a:xfrm>
            <a:off x="1979713" y="699542"/>
            <a:ext cx="4824535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Gli obiettivi per la priorità </a:t>
            </a:r>
            <a:r>
              <a:rPr lang="it-IT" sz="2800" b="1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3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 sono:</a:t>
            </a:r>
          </a:p>
        </p:txBody>
      </p:sp>
      <p:pic>
        <p:nvPicPr>
          <p:cNvPr id="9" name="Immagine 8" descr="Ellisse rossa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100782" y="3012388"/>
            <a:ext cx="4273153" cy="212369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 rot="20047452">
            <a:off x="1588428" y="3843165"/>
            <a:ext cx="13019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Filiere</a:t>
            </a:r>
            <a:endParaRPr lang="it-IT" sz="32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Immagine 10" descr="Ellisse rossa.psd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2488282" y="3038490"/>
            <a:ext cx="4273153" cy="2123690"/>
          </a:xfrm>
          <a:prstGeom prst="rect">
            <a:avLst/>
          </a:prstGeom>
        </p:spPr>
      </p:pic>
      <p:pic>
        <p:nvPicPr>
          <p:cNvPr id="12" name="Immagine 11" descr="Ellisse gialla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492">
            <a:off x="5013887" y="2935743"/>
            <a:ext cx="3879837" cy="227507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20047452">
            <a:off x="5945065" y="3866183"/>
            <a:ext cx="2120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009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it-IT" b="1" dirty="0" smtClean="0">
                <a:solidFill>
                  <a:srgbClr val="00009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estione rischio calamità</a:t>
            </a:r>
            <a:endParaRPr lang="it-IT" sz="1600" b="1" dirty="0">
              <a:solidFill>
                <a:srgbClr val="00009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ttangolo 13"/>
          <p:cNvSpPr/>
          <p:nvPr/>
        </p:nvSpPr>
        <p:spPr>
          <a:xfrm rot="20047452">
            <a:off x="3648516" y="3905915"/>
            <a:ext cx="1965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Qualità</a:t>
            </a:r>
            <a:endParaRPr lang="it-IT" sz="32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asellaDiTesto 6"/>
          <p:cNvSpPr txBox="1">
            <a:spLocks noChangeArrowheads="1"/>
          </p:cNvSpPr>
          <p:nvPr/>
        </p:nvSpPr>
        <p:spPr bwMode="auto">
          <a:xfrm>
            <a:off x="2411760" y="699542"/>
            <a:ext cx="4662422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Gli obiettivi per la priorità </a:t>
            </a:r>
            <a:r>
              <a:rPr lang="it-IT" sz="2800" b="1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4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 sono:</a:t>
            </a: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285750" y="1305509"/>
            <a:ext cx="8858250" cy="22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Conservare e tutelare  la biodiversità e diffondere i sistemi agroforestali ad alto valore naturale nonché  salvaguardare le aree montane e svantaggiate.</a:t>
            </a:r>
          </a:p>
          <a:p>
            <a:pPr marL="379413" indent="-379413">
              <a:tabLst>
                <a:tab pos="1244600" algn="l"/>
              </a:tabLst>
            </a:pPr>
            <a:endParaRPr lang="it-IT" sz="12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Tutelare la qualità delle risorse idriche superficiali e profonde anche attraverso pratiche ecocompatibili e biologiche.</a:t>
            </a:r>
          </a:p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endParaRPr lang="it-IT" sz="12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379413" indent="-379413">
              <a:buFont typeface="Wingdings" charset="0"/>
              <a:buChar char="Ø"/>
              <a:tabLst>
                <a:tab pos="1244600" algn="l"/>
              </a:tabLst>
            </a:pPr>
            <a:r>
              <a:rPr lang="it-IT" sz="19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Favorire una migliore gestione dei suoli agricoli e forestali anche tramite pratiche ecocompatibili e biologiche. </a:t>
            </a:r>
          </a:p>
        </p:txBody>
      </p:sp>
      <p:pic>
        <p:nvPicPr>
          <p:cNvPr id="9" name="Immagine 8" descr="Ellisse rossa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100782" y="3012388"/>
            <a:ext cx="4273153" cy="212369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 rot="20047452">
            <a:off x="1302943" y="3821932"/>
            <a:ext cx="1961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Biodiversità e paesaggio</a:t>
            </a:r>
            <a:endParaRPr lang="it-IT" sz="20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Immagine 10" descr="Ellisse rossa.psd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2488282" y="3038490"/>
            <a:ext cx="4273153" cy="2123690"/>
          </a:xfrm>
          <a:prstGeom prst="rect">
            <a:avLst/>
          </a:prstGeom>
        </p:spPr>
      </p:pic>
      <p:pic>
        <p:nvPicPr>
          <p:cNvPr id="12" name="Immagine 11" descr="Ellisse gialla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492">
            <a:off x="5013887" y="2935743"/>
            <a:ext cx="3879837" cy="227507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20047452">
            <a:off x="6405744" y="3855273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009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Suolo</a:t>
            </a:r>
            <a:endParaRPr lang="it-IT" sz="2400" b="1" dirty="0">
              <a:solidFill>
                <a:srgbClr val="00009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ttangolo 13"/>
          <p:cNvSpPr/>
          <p:nvPr/>
        </p:nvSpPr>
        <p:spPr>
          <a:xfrm rot="20047452">
            <a:off x="3648516" y="3875138"/>
            <a:ext cx="196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Acque</a:t>
            </a:r>
            <a:endParaRPr lang="it-IT" sz="36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llisse verde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967">
            <a:off x="2640623" y="3256807"/>
            <a:ext cx="4112058" cy="2252875"/>
          </a:xfrm>
          <a:prstGeom prst="rect">
            <a:avLst/>
          </a:prstGeom>
        </p:spPr>
      </p:pic>
      <p:sp>
        <p:nvSpPr>
          <p:cNvPr id="24580" name="CasellaDiTesto 5"/>
          <p:cNvSpPr txBox="1">
            <a:spLocks noChangeArrowheads="1"/>
          </p:cNvSpPr>
          <p:nvPr/>
        </p:nvSpPr>
        <p:spPr bwMode="auto">
          <a:xfrm>
            <a:off x="2543622" y="650006"/>
            <a:ext cx="4662421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Gli obiettivi per la priorità </a:t>
            </a:r>
            <a:r>
              <a:rPr lang="it-IT" sz="2800" b="1" dirty="0">
                <a:solidFill>
                  <a:srgbClr val="A3231C"/>
                </a:solidFill>
                <a:latin typeface="Arial Unicode MS" charset="0"/>
                <a:cs typeface="Arial Unicode MS" charset="0"/>
              </a:rPr>
              <a:t>5</a:t>
            </a:r>
            <a:r>
              <a:rPr lang="it-IT" b="1" dirty="0">
                <a:solidFill>
                  <a:srgbClr val="128A66"/>
                </a:solidFill>
                <a:latin typeface="Arial Unicode MS" charset="0"/>
                <a:cs typeface="Arial Unicode MS" charset="0"/>
              </a:rPr>
              <a:t> sono:</a:t>
            </a: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285750" y="1143970"/>
            <a:ext cx="8858250" cy="26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marL="378000" indent="-379413">
              <a:lnSpc>
                <a:spcPct val="90000"/>
              </a:lnSpc>
              <a:buFont typeface="Wingdings" charset="0"/>
              <a:buChar char="Ø"/>
              <a:tabLst>
                <a:tab pos="1244600" algn="l"/>
              </a:tabLst>
            </a:pPr>
            <a:r>
              <a:rPr lang="it-IT" sz="1700" kern="200" spc="-6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Diffondere e valorizzare sistemi di razionalizzazione dell’uso dell’acqua in agricoltura anche attraverso introduzione di innovazioni. </a:t>
            </a:r>
          </a:p>
          <a:p>
            <a:pPr marL="378000" indent="-379413">
              <a:lnSpc>
                <a:spcPct val="90000"/>
              </a:lnSpc>
              <a:buFont typeface="Wingdings" charset="0"/>
              <a:buChar char="Ø"/>
              <a:tabLst>
                <a:tab pos="1244600" algn="l"/>
              </a:tabLst>
            </a:pPr>
            <a:endParaRPr lang="it-IT" sz="400" kern="200" spc="-6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378000" indent="-379413">
              <a:lnSpc>
                <a:spcPct val="90000"/>
              </a:lnSpc>
              <a:buFont typeface="Wingdings" charset="0"/>
              <a:buChar char="Ø"/>
              <a:tabLst>
                <a:tab pos="1244600" algn="l"/>
              </a:tabLst>
            </a:pPr>
            <a:r>
              <a:rPr lang="it-IT" sz="1700" kern="200" spc="-6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Favorire lo sviluppo delle energie rinnovabili nel settore agricolo ed agroalimentare anche attraverso introduzione di innovazioni.</a:t>
            </a:r>
          </a:p>
          <a:p>
            <a:pPr marL="378000" indent="-379413">
              <a:lnSpc>
                <a:spcPct val="90000"/>
              </a:lnSpc>
              <a:buFont typeface="Wingdings" charset="0"/>
              <a:buChar char="Ø"/>
              <a:tabLst>
                <a:tab pos="1244600" algn="l"/>
              </a:tabLst>
            </a:pPr>
            <a:endParaRPr lang="it-IT" sz="400" kern="200" spc="-6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378000" indent="-379413">
              <a:lnSpc>
                <a:spcPct val="90000"/>
              </a:lnSpc>
              <a:buFont typeface="Wingdings" charset="0"/>
              <a:buChar char="Ø"/>
              <a:tabLst>
                <a:tab pos="1244600" algn="l"/>
              </a:tabLst>
            </a:pPr>
            <a:r>
              <a:rPr lang="it-IT" sz="1700" kern="200" spc="-6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Aumentare l’uso dell’energia da fonti rinnovabili anche attraverso l’introduzione di innovazioni.</a:t>
            </a:r>
          </a:p>
          <a:p>
            <a:pPr marL="378000" indent="-379413">
              <a:lnSpc>
                <a:spcPct val="90000"/>
              </a:lnSpc>
              <a:buFont typeface="Wingdings" charset="0"/>
              <a:buChar char="Ø"/>
              <a:tabLst>
                <a:tab pos="1244600" algn="l"/>
              </a:tabLst>
            </a:pPr>
            <a:endParaRPr lang="it-IT" sz="400" kern="200" spc="-6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378000" indent="-379413">
              <a:lnSpc>
                <a:spcPct val="90000"/>
              </a:lnSpc>
              <a:buFont typeface="Wingdings" charset="0"/>
              <a:buChar char="Ø"/>
              <a:tabLst>
                <a:tab pos="1244600" algn="l"/>
              </a:tabLst>
            </a:pPr>
            <a:r>
              <a:rPr lang="it-IT" sz="1700" kern="200" spc="-6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Contribuire alla mitigazione dei cambiamenti climatici attraverso processi produttivi e pratiche gestionali che riducono l’emissione di gas serra ed ammoniaca anche attraverso l’introduzione di innovazioni.</a:t>
            </a:r>
          </a:p>
          <a:p>
            <a:pPr marL="378000" indent="-379413">
              <a:lnSpc>
                <a:spcPct val="90000"/>
              </a:lnSpc>
              <a:buFont typeface="Wingdings" charset="0"/>
              <a:buChar char="Ø"/>
              <a:tabLst>
                <a:tab pos="1244600" algn="l"/>
              </a:tabLst>
            </a:pPr>
            <a:endParaRPr lang="it-IT" sz="400" kern="200" spc="-6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marL="378000" indent="-379413">
              <a:lnSpc>
                <a:spcPct val="90000"/>
              </a:lnSpc>
              <a:buFont typeface="Wingdings" charset="0"/>
              <a:buChar char="Ø"/>
              <a:tabLst>
                <a:tab pos="1244600" algn="l"/>
              </a:tabLst>
            </a:pPr>
            <a:r>
              <a:rPr lang="it-IT" sz="1700" kern="200" spc="-6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Sostenere i processi produttivi che favoriscono il sequestro del carbonio nel settore agricolo e forestale anche attraverso l’introduzione di innovazioni.</a:t>
            </a:r>
          </a:p>
        </p:txBody>
      </p:sp>
      <p:pic>
        <p:nvPicPr>
          <p:cNvPr id="9" name="Immagine 8" descr="Ellisse rossa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18">
            <a:off x="162949" y="3293142"/>
            <a:ext cx="4273153" cy="212369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 rot="20047452">
            <a:off x="3753795" y="4196348"/>
            <a:ext cx="205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Clima, emissioni, acque</a:t>
            </a:r>
          </a:p>
        </p:txBody>
      </p:sp>
      <p:pic>
        <p:nvPicPr>
          <p:cNvPr id="12" name="Immagine 11" descr="Ellisse gialla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492">
            <a:off x="5076054" y="3216497"/>
            <a:ext cx="3879837" cy="227507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20047452">
            <a:off x="6544854" y="4105249"/>
            <a:ext cx="9541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009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</a:t>
            </a:r>
            <a:r>
              <a:rPr lang="it-IT" sz="3200" b="1" baseline="-25000" dirty="0" smtClean="0">
                <a:solidFill>
                  <a:srgbClr val="00009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it-IT" sz="2800" b="1" baseline="-25000" dirty="0">
              <a:solidFill>
                <a:srgbClr val="00009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ttangolo 13"/>
          <p:cNvSpPr/>
          <p:nvPr/>
        </p:nvSpPr>
        <p:spPr>
          <a:xfrm rot="20047452">
            <a:off x="1324016" y="4194338"/>
            <a:ext cx="196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Energia</a:t>
            </a:r>
            <a:endParaRPr lang="it-IT" sz="24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3441</TotalTime>
  <Words>3762</Words>
  <Application>Microsoft Macintosh PowerPoint</Application>
  <PresentationFormat>Presentazione su schermo (16:9)</PresentationFormat>
  <Paragraphs>654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ＭＳ Ｐゴシック</vt:lpstr>
      <vt:lpstr>Calibri</vt:lpstr>
      <vt:lpstr>Arial Unicode MS</vt:lpstr>
      <vt:lpstr>Wingdings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PSR UMBRIA 2014-2020</dc:title>
  <dc:creator>Barbara Zoppi</dc:creator>
  <cp:lastModifiedBy>fabrizio</cp:lastModifiedBy>
  <cp:revision>280</cp:revision>
  <dcterms:created xsi:type="dcterms:W3CDTF">2014-06-26T08:37:41Z</dcterms:created>
  <dcterms:modified xsi:type="dcterms:W3CDTF">2015-07-19T16:52:35Z</dcterms:modified>
</cp:coreProperties>
</file>