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0" r:id="rId4"/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707" autoAdjust="0"/>
  </p:normalViewPr>
  <p:slideViewPr>
    <p:cSldViewPr snapToGrid="0">
      <p:cViewPr varScale="1">
        <p:scale>
          <a:sx n="87" d="100"/>
          <a:sy n="87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8BB51-A6C3-4AE8-A68F-166177DBE9EA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C915-9A01-41CE-8D1B-EED4782ED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88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5C915-9A01-41CE-8D1B-EED4782EDB6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13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34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56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96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555BF-8FC6-4361-BF47-69E81E3F5F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6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E2AA-8E99-4267-8DB8-AAD728AFB1F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77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A793-DC31-4E4A-B3E7-4ABE19E7E28C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4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35BD-5E2F-440C-82B8-9FB251ECEC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23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D8D2E-1B46-4BE1-814C-069A7ED0D4B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03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356A-CA76-43BE-B252-9EE7F37B60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6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6D0A4-D86E-477C-A314-026839DD2157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28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10091-70B5-438D-BA56-3F9234188EB5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3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988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4A740-967A-4148-8335-D326C27294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45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36491-5D42-43BB-BF77-28F253F064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48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319A-DC00-4908-ACFE-BBA8C3E034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5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93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93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1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0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48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47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76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/>
              <a:t>07/07/2016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0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5D873-0367-440F-B2B8-0063BAB3B60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7627" y="1561572"/>
            <a:ext cx="9550400" cy="23876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36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di Ricerca e Innovazione per la </a:t>
            </a:r>
            <a:br>
              <a:rPr lang="it-IT" sz="36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Specializzazione Intelligente della Regione Umbria </a:t>
            </a:r>
            <a:br>
              <a:rPr lang="it-IT" sz="36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RIS 3 -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6332" y="5202238"/>
            <a:ext cx="914400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8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Perugia</a:t>
            </a:r>
            <a:r>
              <a:rPr lang="en-GB" sz="18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8 </a:t>
            </a:r>
            <a:r>
              <a:rPr lang="en-GB" sz="18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Luglio</a:t>
            </a:r>
            <a:r>
              <a:rPr lang="it-IT" sz="18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sz="18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2016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Claudio Tiriduzzi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Servizio Programmazione Comunitaria  </a:t>
            </a:r>
            <a:endParaRPr lang="it-IT" sz="18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Regione </a:t>
            </a:r>
            <a:r>
              <a:rPr lang="it-IT" sz="18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Umbria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809" y="4182479"/>
            <a:ext cx="445047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2"/>
          <p:cNvSpPr>
            <a:spLocks noGrp="1" noChangeArrowheads="1"/>
          </p:cNvSpPr>
          <p:nvPr/>
        </p:nvSpPr>
        <p:spPr bwMode="auto">
          <a:xfrm>
            <a:off x="1843063" y="144006"/>
            <a:ext cx="8234408" cy="1057080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600" dirty="0">
                <a:solidFill>
                  <a:srgbClr val="5A81C9"/>
                </a:solidFill>
                <a:latin typeface="+mj-lt"/>
                <a:ea typeface="+mj-ea"/>
                <a:cs typeface="+mj-cs"/>
              </a:rPr>
              <a:t>Le performance dell’Umbria in R&amp;S </a:t>
            </a:r>
          </a:p>
          <a:p>
            <a:pPr algn="ctr"/>
            <a:r>
              <a:rPr lang="it-IT" sz="2600" dirty="0">
                <a:solidFill>
                  <a:srgbClr val="5A81C9"/>
                </a:solidFill>
                <a:latin typeface="+mj-lt"/>
                <a:ea typeface="+mj-ea"/>
                <a:cs typeface="+mj-cs"/>
              </a:rPr>
              <a:t>nell’ambito della RIS3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5674"/>
              </p:ext>
            </p:extLst>
          </p:nvPr>
        </p:nvGraphicFramePr>
        <p:xfrm>
          <a:off x="2017153" y="1089168"/>
          <a:ext cx="7247082" cy="549846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2103376"/>
                <a:gridCol w="745385"/>
                <a:gridCol w="1077686"/>
                <a:gridCol w="1019103"/>
                <a:gridCol w="1150766"/>
                <a:gridCol w="1150766"/>
              </a:tblGrid>
              <a:tr h="540074">
                <a:tc>
                  <a:txBody>
                    <a:bodyPr/>
                    <a:lstStyle/>
                    <a:p>
                      <a:pPr algn="ctr"/>
                      <a:r>
                        <a:rPr lang="it-IT" sz="110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Indicatore </a:t>
                      </a:r>
                      <a:endParaRPr lang="it-IT" sz="11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Ultimo valore</a:t>
                      </a:r>
                      <a:r>
                        <a:rPr lang="it-IT" sz="1100" cap="none" spc="0" baseline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 disponibile</a:t>
                      </a:r>
                      <a:endParaRPr lang="it-IT" sz="11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Scoreboard 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Posizione rispetto alla media italiana</a:t>
                      </a:r>
                      <a:endParaRPr lang="it-IT" sz="11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Tendenza</a:t>
                      </a:r>
                    </a:p>
                    <a:p>
                      <a:pPr algn="ctr"/>
                      <a:r>
                        <a:rPr lang="it-IT" sz="110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( a livello regionale)</a:t>
                      </a:r>
                      <a:endParaRPr lang="it-IT" sz="11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Distanza</a:t>
                      </a:r>
                      <a:r>
                        <a:rPr lang="it-IT" sz="1100" cap="none" spc="0" baseline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 dal target 2023 </a:t>
                      </a:r>
                    </a:p>
                    <a:p>
                      <a:pPr algn="ctr"/>
                      <a:r>
                        <a:rPr lang="it-IT" sz="1100" cap="none" spc="0" baseline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rPr>
                        <a:t>(%)</a:t>
                      </a:r>
                      <a:endParaRPr lang="it-IT" sz="11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755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Imprese che hanno svolto attività di R&amp;S in collaborazione con soggetti esterni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r>
                        <a:rPr lang="it-IT" sz="1100" b="0" kern="1200" cap="none" spc="0" baseline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44,8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(2012)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9°</a:t>
                      </a:r>
                      <a:endParaRPr lang="it-IT" sz="1100" b="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Tasso di innovazione del sistema produttivo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r>
                        <a:rPr lang="it-IT" sz="1100" b="0" kern="1200" cap="none" spc="0" baseline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(2012)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10°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Grado di apertura commerciale del comparto manifatturiero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(%) 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20,1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(2014)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10°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Numero di brevetti presentati in totale agli uffici europei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(%) (</a:t>
                      </a:r>
                      <a:r>
                        <a:rPr lang="it-IT" sz="1100" b="0" kern="1200" cap="none" spc="0" dirty="0" err="1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Eurostat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(2012)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11°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N.D.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Comuni con servizi pienamente interattivi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(%) 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17,3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(2012)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7°</a:t>
                      </a:r>
                      <a:endParaRPr lang="it-IT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       N.D</a:t>
                      </a:r>
                      <a:r>
                        <a:rPr lang="it-IT" sz="1100" b="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.</a:t>
                      </a:r>
                      <a:endParaRPr lang="it-IT" sz="1100" b="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Tasso di natalità delle imprese nei settori a alta intensità di conoscenza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(%) 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7,9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(2013)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11°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Target superato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Incidenza della spesa per R&amp;S del settore privati sul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PIL(%) 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0,24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(2013)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15°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Utilizzo di internet da parte delle </a:t>
                      </a: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famiglie (%) (Istat)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60,7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cap="none" spc="0" dirty="0" smtClean="0">
                          <a:ln w="0"/>
                          <a:solidFill>
                            <a:schemeClr val="accent2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(2015)</a:t>
                      </a:r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11°</a:t>
                      </a:r>
                      <a:endParaRPr lang="it-IT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kern="1200" cap="none" spc="0" dirty="0">
                        <a:ln w="0"/>
                        <a:solidFill>
                          <a:schemeClr val="accent2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3" name="Freccia in su 72"/>
          <p:cNvSpPr/>
          <p:nvPr/>
        </p:nvSpPr>
        <p:spPr bwMode="auto">
          <a:xfrm rot="10800000">
            <a:off x="7515334" y="3362328"/>
            <a:ext cx="270036" cy="360048"/>
          </a:xfrm>
          <a:prstGeom prst="up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ArchUpPour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85" name="Freccia in su 84"/>
          <p:cNvSpPr/>
          <p:nvPr/>
        </p:nvSpPr>
        <p:spPr bwMode="auto">
          <a:xfrm rot="10800000">
            <a:off x="7528391" y="3933533"/>
            <a:ext cx="270036" cy="360048"/>
          </a:xfrm>
          <a:prstGeom prst="up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ArchUpPour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7" name="Meno 6"/>
          <p:cNvSpPr/>
          <p:nvPr/>
        </p:nvSpPr>
        <p:spPr bwMode="auto">
          <a:xfrm>
            <a:off x="6281705" y="3364891"/>
            <a:ext cx="270036" cy="175013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87" name="Meno 86"/>
          <p:cNvSpPr/>
          <p:nvPr/>
        </p:nvSpPr>
        <p:spPr bwMode="auto">
          <a:xfrm>
            <a:off x="6307829" y="4023545"/>
            <a:ext cx="270036" cy="180024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89" name="Meno 88"/>
          <p:cNvSpPr/>
          <p:nvPr/>
        </p:nvSpPr>
        <p:spPr bwMode="auto">
          <a:xfrm>
            <a:off x="6338147" y="5226083"/>
            <a:ext cx="270036" cy="180024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93" name="Meno 92"/>
          <p:cNvSpPr/>
          <p:nvPr/>
        </p:nvSpPr>
        <p:spPr bwMode="auto">
          <a:xfrm>
            <a:off x="6281705" y="2823400"/>
            <a:ext cx="270036" cy="180024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94" name="Meno 93"/>
          <p:cNvSpPr/>
          <p:nvPr/>
        </p:nvSpPr>
        <p:spPr bwMode="auto">
          <a:xfrm>
            <a:off x="6338147" y="4558160"/>
            <a:ext cx="270036" cy="180024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9" name="Più 8"/>
          <p:cNvSpPr/>
          <p:nvPr/>
        </p:nvSpPr>
        <p:spPr bwMode="auto">
          <a:xfrm>
            <a:off x="6363427" y="6270310"/>
            <a:ext cx="270036" cy="225579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97" name="Freccia in su 96"/>
          <p:cNvSpPr/>
          <p:nvPr/>
        </p:nvSpPr>
        <p:spPr bwMode="auto">
          <a:xfrm>
            <a:off x="7531458" y="6176759"/>
            <a:ext cx="279227" cy="360048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ArchUpPour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10" name="Freccia a destra 9"/>
          <p:cNvSpPr/>
          <p:nvPr/>
        </p:nvSpPr>
        <p:spPr bwMode="auto">
          <a:xfrm>
            <a:off x="8455229" y="2123362"/>
            <a:ext cx="180024" cy="232684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655" y="98557"/>
            <a:ext cx="445635" cy="789303"/>
          </a:xfrm>
          <a:prstGeom prst="rect">
            <a:avLst/>
          </a:prstGeom>
        </p:spPr>
      </p:pic>
      <p:sp>
        <p:nvSpPr>
          <p:cNvPr id="5" name="Freccia a destra 4"/>
          <p:cNvSpPr/>
          <p:nvPr/>
        </p:nvSpPr>
        <p:spPr bwMode="auto">
          <a:xfrm>
            <a:off x="8409416" y="3384413"/>
            <a:ext cx="720096" cy="23646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" name="Freccia a destra 30"/>
          <p:cNvSpPr/>
          <p:nvPr/>
        </p:nvSpPr>
        <p:spPr bwMode="auto">
          <a:xfrm>
            <a:off x="8423453" y="2785107"/>
            <a:ext cx="180024" cy="232684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sp>
        <p:nvSpPr>
          <p:cNvPr id="32" name="Freccia a destra 31"/>
          <p:cNvSpPr/>
          <p:nvPr/>
        </p:nvSpPr>
        <p:spPr bwMode="auto">
          <a:xfrm>
            <a:off x="8388915" y="4569302"/>
            <a:ext cx="720096" cy="23646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Freccia a destra 32"/>
          <p:cNvSpPr/>
          <p:nvPr/>
        </p:nvSpPr>
        <p:spPr bwMode="auto">
          <a:xfrm>
            <a:off x="8502624" y="5733069"/>
            <a:ext cx="180024" cy="232684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b="1" dirty="0">
              <a:latin typeface="Arial" charset="0"/>
            </a:endParaRPr>
          </a:p>
        </p:txBody>
      </p:sp>
      <p:sp>
        <p:nvSpPr>
          <p:cNvPr id="34" name="Freccia a destra 33"/>
          <p:cNvSpPr/>
          <p:nvPr/>
        </p:nvSpPr>
        <p:spPr bwMode="auto">
          <a:xfrm>
            <a:off x="8455229" y="6248387"/>
            <a:ext cx="407443" cy="23268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 dirty="0">
              <a:latin typeface="Arial" charset="0"/>
            </a:endParaRPr>
          </a:p>
        </p:txBody>
      </p:sp>
      <p:sp>
        <p:nvSpPr>
          <p:cNvPr id="43" name="Freccia in su 42"/>
          <p:cNvSpPr/>
          <p:nvPr/>
        </p:nvSpPr>
        <p:spPr bwMode="auto">
          <a:xfrm>
            <a:off x="7515334" y="1988893"/>
            <a:ext cx="270036" cy="360048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ArchUpPour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44" name="Freccia in su 43"/>
          <p:cNvSpPr/>
          <p:nvPr/>
        </p:nvSpPr>
        <p:spPr bwMode="auto">
          <a:xfrm>
            <a:off x="7517101" y="2643376"/>
            <a:ext cx="279227" cy="360048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ArchUpPour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49" name="Freccia in su 48"/>
          <p:cNvSpPr/>
          <p:nvPr/>
        </p:nvSpPr>
        <p:spPr bwMode="auto">
          <a:xfrm>
            <a:off x="7531458" y="5055146"/>
            <a:ext cx="279227" cy="360048"/>
          </a:xfrm>
          <a:prstGeom prst="up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ArchUpPour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" charset="0"/>
            </a:endParaRPr>
          </a:p>
        </p:txBody>
      </p:sp>
      <p:sp>
        <p:nvSpPr>
          <p:cNvPr id="26" name="Più 25"/>
          <p:cNvSpPr/>
          <p:nvPr/>
        </p:nvSpPr>
        <p:spPr bwMode="auto">
          <a:xfrm>
            <a:off x="6281705" y="2123362"/>
            <a:ext cx="270036" cy="225579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b="1">
              <a:latin typeface="Arial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708" y="5894006"/>
            <a:ext cx="219475" cy="60965"/>
          </a:xfrm>
          <a:prstGeom prst="rect">
            <a:avLst/>
          </a:prstGeom>
        </p:spPr>
      </p:pic>
      <p:sp>
        <p:nvSpPr>
          <p:cNvPr id="6" name="Uguale 5"/>
          <p:cNvSpPr/>
          <p:nvPr/>
        </p:nvSpPr>
        <p:spPr bwMode="auto">
          <a:xfrm>
            <a:off x="7474837" y="5750497"/>
            <a:ext cx="363753" cy="197828"/>
          </a:xfrm>
          <a:prstGeom prst="mathEqual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3133" y="1901297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334" y="1771428"/>
            <a:ext cx="4663844" cy="314580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6977" y="3555999"/>
            <a:ext cx="4852837" cy="319458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403600" y="1143088"/>
            <a:ext cx="566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Focus sugli indicatori comuni </a:t>
            </a:r>
          </a:p>
        </p:txBody>
      </p:sp>
    </p:spTree>
    <p:extLst>
      <p:ext uri="{BB962C8B-B14F-4D97-AF65-F5344CB8AC3E}">
        <p14:creationId xmlns:p14="http://schemas.microsoft.com/office/powerpoint/2010/main" val="544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210</Words>
  <Application>Microsoft Office PowerPoint</Application>
  <PresentationFormat>Widescreen</PresentationFormat>
  <Paragraphs>53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Default Design</vt:lpstr>
      <vt:lpstr>La Strategia di Ricerca e Innovazione per la  Specializzazione Intelligente della Regione Umbria  - RIS 3 -</vt:lpstr>
      <vt:lpstr>Presentazione standard di PowerPoint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Claudio Tiriduzzi</cp:lastModifiedBy>
  <cp:revision>7</cp:revision>
  <dcterms:created xsi:type="dcterms:W3CDTF">2016-06-29T15:46:14Z</dcterms:created>
  <dcterms:modified xsi:type="dcterms:W3CDTF">2016-07-07T10:14:07Z</dcterms:modified>
</cp:coreProperties>
</file>