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3" r:id="rId3"/>
    <p:sldId id="256" r:id="rId4"/>
    <p:sldId id="257" r:id="rId5"/>
    <p:sldId id="258" r:id="rId6"/>
    <p:sldId id="259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0" d="100"/>
          <a:sy n="80" d="100"/>
        </p:scale>
        <p:origin x="-36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it-IT" b="1"/>
              <a:t>Quadro di valutazione regionale dell'innovazione: posizionamento 
competitivo dell'Umbria rispetto alla media italiana  nel 2014</a:t>
            </a:r>
          </a:p>
        </c:rich>
      </c:tx>
      <c:layout>
        <c:manualLayout>
          <c:xMode val="edge"/>
          <c:yMode val="edge"/>
          <c:x val="0.22309710884015055"/>
          <c:y val="1.738517123742970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5198840602939899"/>
          <c:y val="0.12582802149731284"/>
          <c:w val="0.51394079677048243"/>
          <c:h val="0.777043617729929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0890585241730284E-3"/>
                  <c:y val="-2.64550264550254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08905852417302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526717557251908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'Posiz.Umbria 2014'!$A$4:$A$22</c:f>
              <c:strCache>
                <c:ptCount val="19"/>
                <c:pt idx="0">
                  <c:v>Imprese attive in IT</c:v>
                </c:pt>
                <c:pt idx="1">
                  <c:v>Indice di diffusione siti web nelle imprese</c:v>
                </c:pt>
                <c:pt idx="2">
                  <c:v>Grado di diffusione di internet nelle famiglie </c:v>
                </c:pt>
                <c:pt idx="3">
                  <c:v>Diffusione della banda larga nelle imprese</c:v>
                </c:pt>
                <c:pt idx="4">
                  <c:v>Tasso di natalità netta delle imprese</c:v>
                </c:pt>
                <c:pt idx="5">
                  <c:v>Investimenti di capitale di rischio - espansion e replacement</c:v>
                </c:pt>
                <c:pt idx="6">
                  <c:v>Investimenti di capitale di rischio - early stage</c:v>
                </c:pt>
                <c:pt idx="7">
                  <c:v>Addetti alla ricerca e sviluppo</c:v>
                </c:pt>
                <c:pt idx="8">
                  <c:v>Brevetti presentati all'UEB</c:v>
                </c:pt>
                <c:pt idx="9">
                  <c:v>Brevetti presentati all'UEB in bio-tech</c:v>
                </c:pt>
                <c:pt idx="10">
                  <c:v>Brevetti presentati all'UEB in ICT </c:v>
                </c:pt>
                <c:pt idx="11">
                  <c:v>Brevetti presentati all'UEB nei settori ad alta tecnologia</c:v>
                </c:pt>
                <c:pt idx="12">
                  <c:v>Spesa privata in R&amp;S  </c:v>
                </c:pt>
                <c:pt idx="13">
                  <c:v>Spesa pubblica in R&amp;S</c:v>
                </c:pt>
                <c:pt idx="14">
                  <c:v>Occupazione servizi ad alta tecnologia e "conoscenza intensa"</c:v>
                </c:pt>
                <c:pt idx="15">
                  <c:v>Occupazione nel manifatturiero ad high tech e medio high tech</c:v>
                </c:pt>
                <c:pt idx="16">
                  <c:v>Partecipazione alla formaz. permanente </c:v>
                </c:pt>
                <c:pt idx="17">
                  <c:v>Popolazione con istruzione post-secondaria</c:v>
                </c:pt>
                <c:pt idx="18">
                  <c:v>Laureati in discipline tecnico scientifiche</c:v>
                </c:pt>
              </c:strCache>
            </c:strRef>
          </c:cat>
          <c:val>
            <c:numRef>
              <c:f>'Posiz.Umbria 2014'!$D$4:$D$22</c:f>
              <c:numCache>
                <c:formatCode>0.00</c:formatCode>
                <c:ptCount val="19"/>
                <c:pt idx="0">
                  <c:v>82.417582417582409</c:v>
                </c:pt>
                <c:pt idx="1">
                  <c:v>102.10868949900936</c:v>
                </c:pt>
                <c:pt idx="2">
                  <c:v>101.08744902582694</c:v>
                </c:pt>
                <c:pt idx="3">
                  <c:v>102.25731242051717</c:v>
                </c:pt>
                <c:pt idx="4">
                  <c:v>125.53191489361701</c:v>
                </c:pt>
                <c:pt idx="5">
                  <c:v>38.271604938271601</c:v>
                </c:pt>
                <c:pt idx="6">
                  <c:v>100</c:v>
                </c:pt>
                <c:pt idx="7">
                  <c:v>75.609756097560989</c:v>
                </c:pt>
                <c:pt idx="8">
                  <c:v>55.406078724464372</c:v>
                </c:pt>
                <c:pt idx="9">
                  <c:v>107.47126436781609</c:v>
                </c:pt>
                <c:pt idx="10">
                  <c:v>29.411764705882355</c:v>
                </c:pt>
                <c:pt idx="11">
                  <c:v>51.020408163265309</c:v>
                </c:pt>
                <c:pt idx="12">
                  <c:v>33.802816901408448</c:v>
                </c:pt>
                <c:pt idx="13">
                  <c:v>109.09090909090908</c:v>
                </c:pt>
                <c:pt idx="14">
                  <c:v>64</c:v>
                </c:pt>
                <c:pt idx="15">
                  <c:v>75</c:v>
                </c:pt>
                <c:pt idx="16">
                  <c:v>122.01492537313435</c:v>
                </c:pt>
                <c:pt idx="17">
                  <c:v>112.5</c:v>
                </c:pt>
                <c:pt idx="18">
                  <c:v>87.037037037037038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8880"/>
        <c:axId val="22620416"/>
      </c:barChart>
      <c:catAx>
        <c:axId val="22618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262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20416"/>
        <c:scaling>
          <c:orientation val="minMax"/>
          <c:max val="15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261888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 sz="1600" b="1" dirty="0"/>
              <a:t>RUIS </a:t>
            </a:r>
            <a:r>
              <a:rPr lang="it-IT" sz="1600" b="1" dirty="0" smtClean="0"/>
              <a:t>2016</a:t>
            </a:r>
            <a:endParaRPr lang="it-IT" sz="1600" b="1" dirty="0"/>
          </a:p>
        </c:rich>
      </c:tx>
      <c:layout>
        <c:manualLayout>
          <c:xMode val="edge"/>
          <c:yMode val="edge"/>
          <c:x val="0.45141446958288212"/>
          <c:y val="1.182075504491942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88683886838869"/>
          <c:y val="6.4071351276695943E-2"/>
          <c:w val="0.74477244772447726"/>
          <c:h val="0.863201389353141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Classifica!$AC$4</c:f>
              <c:strCache>
                <c:ptCount val="1"/>
                <c:pt idx="0">
                  <c:v>RUIS 2014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Classifica!$AB$5:$AB$24</c:f>
              <c:strCache>
                <c:ptCount val="20"/>
                <c:pt idx="0">
                  <c:v>Calabria</c:v>
                </c:pt>
                <c:pt idx="1">
                  <c:v>Puglia</c:v>
                </c:pt>
                <c:pt idx="2">
                  <c:v>Sicilia</c:v>
                </c:pt>
                <c:pt idx="3">
                  <c:v>Basilicata</c:v>
                </c:pt>
                <c:pt idx="4">
                  <c:v>Molise</c:v>
                </c:pt>
                <c:pt idx="5">
                  <c:v>Valle D’Aosta</c:v>
                </c:pt>
                <c:pt idx="6">
                  <c:v>Sardegna</c:v>
                </c:pt>
                <c:pt idx="7">
                  <c:v>Campania</c:v>
                </c:pt>
                <c:pt idx="8">
                  <c:v>Abruzzo</c:v>
                </c:pt>
                <c:pt idx="9">
                  <c:v>Umbria</c:v>
                </c:pt>
                <c:pt idx="10">
                  <c:v>Marche</c:v>
                </c:pt>
                <c:pt idx="11">
                  <c:v>Veneto</c:v>
                </c:pt>
                <c:pt idx="12">
                  <c:v>Toscana</c:v>
                </c:pt>
                <c:pt idx="13">
                  <c:v>Piemonte</c:v>
                </c:pt>
                <c:pt idx="14">
                  <c:v>Liguria</c:v>
                </c:pt>
                <c:pt idx="15">
                  <c:v>Friuli V.G.</c:v>
                </c:pt>
                <c:pt idx="16">
                  <c:v>Trentino A.A.</c:v>
                </c:pt>
                <c:pt idx="17">
                  <c:v>Lazio</c:v>
                </c:pt>
                <c:pt idx="18">
                  <c:v>Lombardia</c:v>
                </c:pt>
                <c:pt idx="19">
                  <c:v>Emilia Rom.</c:v>
                </c:pt>
              </c:strCache>
            </c:strRef>
          </c:cat>
          <c:val>
            <c:numRef>
              <c:f>Classifica!$AC$5:$AC$24</c:f>
              <c:numCache>
                <c:formatCode>0.00</c:formatCode>
                <c:ptCount val="20"/>
                <c:pt idx="0">
                  <c:v>0.18538253140088951</c:v>
                </c:pt>
                <c:pt idx="1">
                  <c:v>0.18672494981661661</c:v>
                </c:pt>
                <c:pt idx="2">
                  <c:v>0.19792629002882509</c:v>
                </c:pt>
                <c:pt idx="3">
                  <c:v>0.22362726844163031</c:v>
                </c:pt>
                <c:pt idx="4">
                  <c:v>0.24437559918338436</c:v>
                </c:pt>
                <c:pt idx="5">
                  <c:v>0.25898711607120239</c:v>
                </c:pt>
                <c:pt idx="6">
                  <c:v>0.30140247341366733</c:v>
                </c:pt>
                <c:pt idx="7">
                  <c:v>0.31575350528610602</c:v>
                </c:pt>
                <c:pt idx="8">
                  <c:v>0.33040648081545448</c:v>
                </c:pt>
                <c:pt idx="9">
                  <c:v>0.4114606456135787</c:v>
                </c:pt>
                <c:pt idx="10">
                  <c:v>0.42208086729967009</c:v>
                </c:pt>
                <c:pt idx="11">
                  <c:v>0.46233684110104117</c:v>
                </c:pt>
                <c:pt idx="12">
                  <c:v>0.47574392763595935</c:v>
                </c:pt>
                <c:pt idx="13">
                  <c:v>0.53866995291222863</c:v>
                </c:pt>
                <c:pt idx="14">
                  <c:v>0.54402957840881638</c:v>
                </c:pt>
                <c:pt idx="15">
                  <c:v>0.58358531628013066</c:v>
                </c:pt>
                <c:pt idx="16">
                  <c:v>0.58716468530254362</c:v>
                </c:pt>
                <c:pt idx="17">
                  <c:v>0.58841186217948682</c:v>
                </c:pt>
                <c:pt idx="18">
                  <c:v>0.60604154486811368</c:v>
                </c:pt>
                <c:pt idx="19">
                  <c:v>0.62416173257703933</c:v>
                </c:pt>
              </c:numCache>
            </c:numRef>
          </c:val>
        </c:ser>
        <c:ser>
          <c:idx val="1"/>
          <c:order val="1"/>
          <c:tx>
            <c:strRef>
              <c:f>Classifica!$AD$4</c:f>
              <c:strCache>
                <c:ptCount val="1"/>
                <c:pt idx="0">
                  <c:v>RUIS 2013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Classifica!$AB$5:$AB$24</c:f>
              <c:strCache>
                <c:ptCount val="20"/>
                <c:pt idx="0">
                  <c:v>Calabria</c:v>
                </c:pt>
                <c:pt idx="1">
                  <c:v>Puglia</c:v>
                </c:pt>
                <c:pt idx="2">
                  <c:v>Sicilia</c:v>
                </c:pt>
                <c:pt idx="3">
                  <c:v>Basilicata</c:v>
                </c:pt>
                <c:pt idx="4">
                  <c:v>Molise</c:v>
                </c:pt>
                <c:pt idx="5">
                  <c:v>Valle D’Aosta</c:v>
                </c:pt>
                <c:pt idx="6">
                  <c:v>Sardegna</c:v>
                </c:pt>
                <c:pt idx="7">
                  <c:v>Campania</c:v>
                </c:pt>
                <c:pt idx="8">
                  <c:v>Abruzzo</c:v>
                </c:pt>
                <c:pt idx="9">
                  <c:v>Umbria</c:v>
                </c:pt>
                <c:pt idx="10">
                  <c:v>Marche</c:v>
                </c:pt>
                <c:pt idx="11">
                  <c:v>Veneto</c:v>
                </c:pt>
                <c:pt idx="12">
                  <c:v>Toscana</c:v>
                </c:pt>
                <c:pt idx="13">
                  <c:v>Piemonte</c:v>
                </c:pt>
                <c:pt idx="14">
                  <c:v>Liguria</c:v>
                </c:pt>
                <c:pt idx="15">
                  <c:v>Friuli V.G.</c:v>
                </c:pt>
                <c:pt idx="16">
                  <c:v>Trentino A.A.</c:v>
                </c:pt>
                <c:pt idx="17">
                  <c:v>Lazio</c:v>
                </c:pt>
                <c:pt idx="18">
                  <c:v>Lombardia</c:v>
                </c:pt>
                <c:pt idx="19">
                  <c:v>Emilia Rom.</c:v>
                </c:pt>
              </c:strCache>
            </c:strRef>
          </c:cat>
          <c:val>
            <c:numRef>
              <c:f>Classifica!$AD$5:$AD$24</c:f>
              <c:numCache>
                <c:formatCode>0.00</c:formatCode>
                <c:ptCount val="20"/>
                <c:pt idx="0">
                  <c:v>0.13777548478573934</c:v>
                </c:pt>
                <c:pt idx="1">
                  <c:v>0.1915289709268326</c:v>
                </c:pt>
                <c:pt idx="2">
                  <c:v>0.18272566594166068</c:v>
                </c:pt>
                <c:pt idx="3">
                  <c:v>0.19526120527750171</c:v>
                </c:pt>
                <c:pt idx="4">
                  <c:v>0.24917346757376796</c:v>
                </c:pt>
                <c:pt idx="5">
                  <c:v>0.26803869304859235</c:v>
                </c:pt>
                <c:pt idx="6">
                  <c:v>0.29782151783048394</c:v>
                </c:pt>
                <c:pt idx="7">
                  <c:v>0.32187781785423947</c:v>
                </c:pt>
                <c:pt idx="8">
                  <c:v>0.35205930844810945</c:v>
                </c:pt>
                <c:pt idx="9">
                  <c:v>0.42652510508187746</c:v>
                </c:pt>
                <c:pt idx="10">
                  <c:v>0.4261165601831417</c:v>
                </c:pt>
                <c:pt idx="11">
                  <c:v>0.48057113555861242</c:v>
                </c:pt>
                <c:pt idx="12">
                  <c:v>0.47744880965136266</c:v>
                </c:pt>
                <c:pt idx="13">
                  <c:v>0.58138741674094263</c:v>
                </c:pt>
                <c:pt idx="14">
                  <c:v>0.50285496079100944</c:v>
                </c:pt>
                <c:pt idx="15">
                  <c:v>0.58540509056036527</c:v>
                </c:pt>
                <c:pt idx="16">
                  <c:v>0.58047007752699287</c:v>
                </c:pt>
                <c:pt idx="17">
                  <c:v>0.63305124886520392</c:v>
                </c:pt>
                <c:pt idx="18">
                  <c:v>0.63490715771030415</c:v>
                </c:pt>
                <c:pt idx="19">
                  <c:v>0.59622412188171237</c:v>
                </c:pt>
              </c:numCache>
            </c:numRef>
          </c:val>
        </c:ser>
        <c:ser>
          <c:idx val="2"/>
          <c:order val="2"/>
          <c:tx>
            <c:strRef>
              <c:f>Classifica!$AE$4</c:f>
              <c:strCache>
                <c:ptCount val="1"/>
                <c:pt idx="0">
                  <c:v>RUIS 2012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Classifica!$AB$5:$AB$24</c:f>
              <c:strCache>
                <c:ptCount val="20"/>
                <c:pt idx="0">
                  <c:v>Calabria</c:v>
                </c:pt>
                <c:pt idx="1">
                  <c:v>Puglia</c:v>
                </c:pt>
                <c:pt idx="2">
                  <c:v>Sicilia</c:v>
                </c:pt>
                <c:pt idx="3">
                  <c:v>Basilicata</c:v>
                </c:pt>
                <c:pt idx="4">
                  <c:v>Molise</c:v>
                </c:pt>
                <c:pt idx="5">
                  <c:v>Valle D’Aosta</c:v>
                </c:pt>
                <c:pt idx="6">
                  <c:v>Sardegna</c:v>
                </c:pt>
                <c:pt idx="7">
                  <c:v>Campania</c:v>
                </c:pt>
                <c:pt idx="8">
                  <c:v>Abruzzo</c:v>
                </c:pt>
                <c:pt idx="9">
                  <c:v>Umbria</c:v>
                </c:pt>
                <c:pt idx="10">
                  <c:v>Marche</c:v>
                </c:pt>
                <c:pt idx="11">
                  <c:v>Veneto</c:v>
                </c:pt>
                <c:pt idx="12">
                  <c:v>Toscana</c:v>
                </c:pt>
                <c:pt idx="13">
                  <c:v>Piemonte</c:v>
                </c:pt>
                <c:pt idx="14">
                  <c:v>Liguria</c:v>
                </c:pt>
                <c:pt idx="15">
                  <c:v>Friuli V.G.</c:v>
                </c:pt>
                <c:pt idx="16">
                  <c:v>Trentino A.A.</c:v>
                </c:pt>
                <c:pt idx="17">
                  <c:v>Lazio</c:v>
                </c:pt>
                <c:pt idx="18">
                  <c:v>Lombardia</c:v>
                </c:pt>
                <c:pt idx="19">
                  <c:v>Emilia Rom.</c:v>
                </c:pt>
              </c:strCache>
            </c:strRef>
          </c:cat>
          <c:val>
            <c:numRef>
              <c:f>Classifica!$AE$5:$AE$24</c:f>
              <c:numCache>
                <c:formatCode>0.00</c:formatCode>
                <c:ptCount val="20"/>
                <c:pt idx="0">
                  <c:v>0.16826389695611008</c:v>
                </c:pt>
                <c:pt idx="1">
                  <c:v>0.20623217592780205</c:v>
                </c:pt>
                <c:pt idx="2">
                  <c:v>0.19804915055826264</c:v>
                </c:pt>
                <c:pt idx="3">
                  <c:v>0.22642898121682464</c:v>
                </c:pt>
                <c:pt idx="4">
                  <c:v>0.22440415158260441</c:v>
                </c:pt>
                <c:pt idx="5">
                  <c:v>0.30806580005883372</c:v>
                </c:pt>
                <c:pt idx="6">
                  <c:v>0.28850449107454595</c:v>
                </c:pt>
                <c:pt idx="7">
                  <c:v>0.30285892406750592</c:v>
                </c:pt>
                <c:pt idx="8">
                  <c:v>0.34518814699877398</c:v>
                </c:pt>
                <c:pt idx="9">
                  <c:v>0.45361228078368027</c:v>
                </c:pt>
                <c:pt idx="10">
                  <c:v>0.45587736271130869</c:v>
                </c:pt>
                <c:pt idx="11">
                  <c:v>0.50105912677566788</c:v>
                </c:pt>
                <c:pt idx="12">
                  <c:v>0.51987276661774884</c:v>
                </c:pt>
                <c:pt idx="13">
                  <c:v>0.54315693301873824</c:v>
                </c:pt>
                <c:pt idx="14">
                  <c:v>0.45124249189996479</c:v>
                </c:pt>
                <c:pt idx="15">
                  <c:v>0.65823973951652071</c:v>
                </c:pt>
                <c:pt idx="16">
                  <c:v>0.56033853110613485</c:v>
                </c:pt>
                <c:pt idx="17">
                  <c:v>0.67830242889381942</c:v>
                </c:pt>
                <c:pt idx="18">
                  <c:v>0.66215238900884554</c:v>
                </c:pt>
                <c:pt idx="19">
                  <c:v>0.62797254958310023</c:v>
                </c:pt>
              </c:numCache>
            </c:numRef>
          </c:val>
        </c:ser>
        <c:ser>
          <c:idx val="3"/>
          <c:order val="3"/>
          <c:tx>
            <c:strRef>
              <c:f>Classifica!$AF$4</c:f>
              <c:strCache>
                <c:ptCount val="1"/>
                <c:pt idx="0">
                  <c:v>RUIS 2011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Classifica!$AB$5:$AB$24</c:f>
              <c:strCache>
                <c:ptCount val="20"/>
                <c:pt idx="0">
                  <c:v>Calabria</c:v>
                </c:pt>
                <c:pt idx="1">
                  <c:v>Puglia</c:v>
                </c:pt>
                <c:pt idx="2">
                  <c:v>Sicilia</c:v>
                </c:pt>
                <c:pt idx="3">
                  <c:v>Basilicata</c:v>
                </c:pt>
                <c:pt idx="4">
                  <c:v>Molise</c:v>
                </c:pt>
                <c:pt idx="5">
                  <c:v>Valle D’Aosta</c:v>
                </c:pt>
                <c:pt idx="6">
                  <c:v>Sardegna</c:v>
                </c:pt>
                <c:pt idx="7">
                  <c:v>Campania</c:v>
                </c:pt>
                <c:pt idx="8">
                  <c:v>Abruzzo</c:v>
                </c:pt>
                <c:pt idx="9">
                  <c:v>Umbria</c:v>
                </c:pt>
                <c:pt idx="10">
                  <c:v>Marche</c:v>
                </c:pt>
                <c:pt idx="11">
                  <c:v>Veneto</c:v>
                </c:pt>
                <c:pt idx="12">
                  <c:v>Toscana</c:v>
                </c:pt>
                <c:pt idx="13">
                  <c:v>Piemonte</c:v>
                </c:pt>
                <c:pt idx="14">
                  <c:v>Liguria</c:v>
                </c:pt>
                <c:pt idx="15">
                  <c:v>Friuli V.G.</c:v>
                </c:pt>
                <c:pt idx="16">
                  <c:v>Trentino A.A.</c:v>
                </c:pt>
                <c:pt idx="17">
                  <c:v>Lazio</c:v>
                </c:pt>
                <c:pt idx="18">
                  <c:v>Lombardia</c:v>
                </c:pt>
                <c:pt idx="19">
                  <c:v>Emilia Rom.</c:v>
                </c:pt>
              </c:strCache>
            </c:strRef>
          </c:cat>
          <c:val>
            <c:numRef>
              <c:f>Classifica!$AF$5:$AF$24</c:f>
              <c:numCache>
                <c:formatCode>0.00</c:formatCode>
                <c:ptCount val="20"/>
                <c:pt idx="0">
                  <c:v>0.1699885851720139</c:v>
                </c:pt>
                <c:pt idx="1">
                  <c:v>0.21066881498756593</c:v>
                </c:pt>
                <c:pt idx="2">
                  <c:v>0.21184696419417356</c:v>
                </c:pt>
                <c:pt idx="3">
                  <c:v>0.14167756910017443</c:v>
                </c:pt>
                <c:pt idx="4">
                  <c:v>0.22920089396199661</c:v>
                </c:pt>
                <c:pt idx="5">
                  <c:v>0.43621355197203426</c:v>
                </c:pt>
                <c:pt idx="6">
                  <c:v>0.3136121694219125</c:v>
                </c:pt>
                <c:pt idx="7">
                  <c:v>0.3297522327618071</c:v>
                </c:pt>
                <c:pt idx="8">
                  <c:v>0.33977319079571966</c:v>
                </c:pt>
                <c:pt idx="9">
                  <c:v>0.39008121067677259</c:v>
                </c:pt>
                <c:pt idx="10">
                  <c:v>0.40492592184714588</c:v>
                </c:pt>
                <c:pt idx="11">
                  <c:v>0.44863317012560633</c:v>
                </c:pt>
                <c:pt idx="12">
                  <c:v>0.49210242565581891</c:v>
                </c:pt>
                <c:pt idx="13">
                  <c:v>0.54552594924428921</c:v>
                </c:pt>
                <c:pt idx="14">
                  <c:v>0.48630552230929852</c:v>
                </c:pt>
                <c:pt idx="15">
                  <c:v>0.50799359945226885</c:v>
                </c:pt>
                <c:pt idx="16">
                  <c:v>0.51429569796616115</c:v>
                </c:pt>
                <c:pt idx="17">
                  <c:v>0.64422752516782922</c:v>
                </c:pt>
                <c:pt idx="18">
                  <c:v>0.62698756713306669</c:v>
                </c:pt>
                <c:pt idx="19">
                  <c:v>0.60730207185817997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23042688"/>
        <c:axId val="29753728"/>
      </c:barChart>
      <c:catAx>
        <c:axId val="2304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2975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75372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23042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661746617466174"/>
          <c:y val="0.64022038567493111"/>
          <c:w val="0.13837638376383765"/>
          <c:h val="0.133884297520661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 sz="1200" b="1" i="0" u="none" strike="noStrike" baseline="0" dirty="0">
                <a:solidFill>
                  <a:srgbClr val="000000"/>
                </a:solidFill>
                <a:latin typeface="Garamond"/>
              </a:rPr>
              <a:t>Quadro di valutazione regionale dell'ambiente macroeconomico: posizionamento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 sz="1200" b="1" i="0" u="none" strike="noStrike" baseline="0" dirty="0">
                <a:solidFill>
                  <a:srgbClr val="000000"/>
                </a:solidFill>
                <a:latin typeface="Garamond"/>
              </a:rPr>
              <a:t>competitivo dell'Umbria rispetto alla media italiana  nel 2014</a:t>
            </a:r>
          </a:p>
        </c:rich>
      </c:tx>
      <c:layout>
        <c:manualLayout>
          <c:xMode val="edge"/>
          <c:yMode val="edge"/>
          <c:x val="0.13210227272727273"/>
          <c:y val="1.77666106343448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488636363636392"/>
          <c:y val="0.19035063080645198"/>
          <c:w val="0.54829545454545492"/>
          <c:h val="0.697975253408055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'Posiz.Umbria 2014'!$A$36:$A$46</c:f>
              <c:strCache>
                <c:ptCount val="11"/>
                <c:pt idx="0">
                  <c:v>Tasso medio annuo di crescita del settore dei servizi </c:v>
                </c:pt>
                <c:pt idx="1">
                  <c:v>Produttività del lavoro</c:v>
                </c:pt>
                <c:pt idx="2">
                  <c:v>Tasso di accumulazione del capitale</c:v>
                </c:pt>
                <c:pt idx="3">
                  <c:v>Tasso medio annuo di crescita degli investimenti </c:v>
                </c:pt>
                <c:pt idx="4">
                  <c:v>Tasso medio annuo di crescita del PIL </c:v>
                </c:pt>
                <c:pt idx="5">
                  <c:v>Indice di infrastrutturazione economica</c:v>
                </c:pt>
                <c:pt idx="6">
                  <c:v>Investimenti diretti netti della regione all'estero sul PIL</c:v>
                </c:pt>
                <c:pt idx="7">
                  <c:v>Incassi della Bilancia dei Pagamenti Tecnologica sul PIL</c:v>
                </c:pt>
                <c:pt idx="8">
                  <c:v>Tasso di copertura del commercio di prodotti high tech</c:v>
                </c:pt>
                <c:pt idx="9">
                  <c:v>Esportazioni di prodotti high-tech su tot. export</c:v>
                </c:pt>
                <c:pt idx="10">
                  <c:v>Export su PIL </c:v>
                </c:pt>
              </c:strCache>
            </c:strRef>
          </c:cat>
          <c:val>
            <c:numRef>
              <c:f>'Posiz.Umbria 2014'!$D$36:$D$46</c:f>
              <c:numCache>
                <c:formatCode>0.00</c:formatCode>
                <c:ptCount val="11"/>
                <c:pt idx="0">
                  <c:v>38.636363636363654</c:v>
                </c:pt>
                <c:pt idx="1">
                  <c:v>87.5</c:v>
                </c:pt>
                <c:pt idx="2">
                  <c:v>99.737394957983199</c:v>
                </c:pt>
                <c:pt idx="3">
                  <c:v>4.6808510638298015</c:v>
                </c:pt>
                <c:pt idx="4">
                  <c:v>22.471910112359549</c:v>
                </c:pt>
                <c:pt idx="5">
                  <c:v>72.7</c:v>
                </c:pt>
                <c:pt idx="6">
                  <c:v>7.4074074074074066</c:v>
                </c:pt>
                <c:pt idx="7">
                  <c:v>4.7619047619047628</c:v>
                </c:pt>
                <c:pt idx="8">
                  <c:v>382.92682926829269</c:v>
                </c:pt>
                <c:pt idx="9">
                  <c:v>66.565961732124876</c:v>
                </c:pt>
                <c:pt idx="10">
                  <c:v>65.085158150851584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35552"/>
        <c:axId val="84537344"/>
      </c:barChart>
      <c:catAx>
        <c:axId val="84535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8453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537344"/>
        <c:scaling>
          <c:orientation val="minMax"/>
          <c:max val="20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84535552"/>
        <c:crosses val="autoZero"/>
        <c:crossBetween val="between"/>
        <c:majorUnit val="2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 sz="1600" b="1" dirty="0"/>
              <a:t>RUMES </a:t>
            </a:r>
            <a:r>
              <a:rPr lang="it-IT" sz="1600" b="1" dirty="0" smtClean="0"/>
              <a:t>2016</a:t>
            </a:r>
            <a:endParaRPr lang="it-IT" sz="1600" b="1" dirty="0"/>
          </a:p>
        </c:rich>
      </c:tx>
      <c:layout>
        <c:manualLayout>
          <c:xMode val="edge"/>
          <c:yMode val="edge"/>
          <c:x val="0.38581372980551343"/>
          <c:y val="2.81456953642384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78973280513849"/>
          <c:y val="9.4370860927152314E-2"/>
          <c:w val="0.72391451068616419"/>
          <c:h val="0.82615894039735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Classifica!$BD$4</c:f>
              <c:strCache>
                <c:ptCount val="1"/>
                <c:pt idx="0">
                  <c:v>RUMES 2014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Classifica!$BC$5:$BC$24</c:f>
              <c:strCache>
                <c:ptCount val="20"/>
                <c:pt idx="0">
                  <c:v>Calabria</c:v>
                </c:pt>
                <c:pt idx="1">
                  <c:v>Campania</c:v>
                </c:pt>
                <c:pt idx="2">
                  <c:v>Sicilia</c:v>
                </c:pt>
                <c:pt idx="3">
                  <c:v>Sardegna</c:v>
                </c:pt>
                <c:pt idx="4">
                  <c:v>Molise</c:v>
                </c:pt>
                <c:pt idx="5">
                  <c:v>Umbria</c:v>
                </c:pt>
                <c:pt idx="6">
                  <c:v>Puglia</c:v>
                </c:pt>
                <c:pt idx="7">
                  <c:v>Basilicata</c:v>
                </c:pt>
                <c:pt idx="8">
                  <c:v>Liguria</c:v>
                </c:pt>
                <c:pt idx="9">
                  <c:v>Friuli V.G.</c:v>
                </c:pt>
                <c:pt idx="10">
                  <c:v>Marche</c:v>
                </c:pt>
                <c:pt idx="11">
                  <c:v>Valle D’Aosta</c:v>
                </c:pt>
                <c:pt idx="12">
                  <c:v>Abruzzo</c:v>
                </c:pt>
                <c:pt idx="13">
                  <c:v>Veneto</c:v>
                </c:pt>
                <c:pt idx="14">
                  <c:v>Toscana</c:v>
                </c:pt>
                <c:pt idx="15">
                  <c:v>Piemonte</c:v>
                </c:pt>
                <c:pt idx="16">
                  <c:v>Emilia Rom.</c:v>
                </c:pt>
                <c:pt idx="17">
                  <c:v>Lombardia</c:v>
                </c:pt>
                <c:pt idx="18">
                  <c:v>Trentino A.A.</c:v>
                </c:pt>
                <c:pt idx="19">
                  <c:v>Lazio</c:v>
                </c:pt>
              </c:strCache>
            </c:strRef>
          </c:cat>
          <c:val>
            <c:numRef>
              <c:f>Classifica!$BD$5:$BD$24</c:f>
              <c:numCache>
                <c:formatCode>0.00</c:formatCode>
                <c:ptCount val="20"/>
                <c:pt idx="0">
                  <c:v>0.13329795973310174</c:v>
                </c:pt>
                <c:pt idx="1">
                  <c:v>0.22741099783618673</c:v>
                </c:pt>
                <c:pt idx="2">
                  <c:v>0.2358493201042684</c:v>
                </c:pt>
                <c:pt idx="3">
                  <c:v>0.25150442069633244</c:v>
                </c:pt>
                <c:pt idx="4">
                  <c:v>0.26040822253854357</c:v>
                </c:pt>
                <c:pt idx="5">
                  <c:v>0.32877367965814303</c:v>
                </c:pt>
                <c:pt idx="6">
                  <c:v>0.34002107559273043</c:v>
                </c:pt>
                <c:pt idx="7">
                  <c:v>0.34140724251878019</c:v>
                </c:pt>
                <c:pt idx="8">
                  <c:v>0.40038804365292369</c:v>
                </c:pt>
                <c:pt idx="9">
                  <c:v>0.44810965031530842</c:v>
                </c:pt>
                <c:pt idx="10">
                  <c:v>0.46175144169640314</c:v>
                </c:pt>
                <c:pt idx="11">
                  <c:v>0.46857873649282822</c:v>
                </c:pt>
                <c:pt idx="12">
                  <c:v>0.48316553233763115</c:v>
                </c:pt>
                <c:pt idx="13">
                  <c:v>0.50411494593232831</c:v>
                </c:pt>
                <c:pt idx="14">
                  <c:v>0.51705930484880713</c:v>
                </c:pt>
                <c:pt idx="15">
                  <c:v>0.56427433848007236</c:v>
                </c:pt>
                <c:pt idx="16">
                  <c:v>0.56657410048248513</c:v>
                </c:pt>
                <c:pt idx="17">
                  <c:v>0.58162321208370016</c:v>
                </c:pt>
                <c:pt idx="18">
                  <c:v>0.60706953324259316</c:v>
                </c:pt>
                <c:pt idx="19">
                  <c:v>0.61355032786817898</c:v>
                </c:pt>
              </c:numCache>
            </c:numRef>
          </c:val>
        </c:ser>
        <c:ser>
          <c:idx val="1"/>
          <c:order val="1"/>
          <c:tx>
            <c:strRef>
              <c:f>Classifica!$BE$4</c:f>
              <c:strCache>
                <c:ptCount val="1"/>
                <c:pt idx="0">
                  <c:v>RUMES 2013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Classifica!$BC$5:$BC$24</c:f>
              <c:strCache>
                <c:ptCount val="20"/>
                <c:pt idx="0">
                  <c:v>Calabria</c:v>
                </c:pt>
                <c:pt idx="1">
                  <c:v>Campania</c:v>
                </c:pt>
                <c:pt idx="2">
                  <c:v>Sicilia</c:v>
                </c:pt>
                <c:pt idx="3">
                  <c:v>Sardegna</c:v>
                </c:pt>
                <c:pt idx="4">
                  <c:v>Molise</c:v>
                </c:pt>
                <c:pt idx="5">
                  <c:v>Umbria</c:v>
                </c:pt>
                <c:pt idx="6">
                  <c:v>Puglia</c:v>
                </c:pt>
                <c:pt idx="7">
                  <c:v>Basilicata</c:v>
                </c:pt>
                <c:pt idx="8">
                  <c:v>Liguria</c:v>
                </c:pt>
                <c:pt idx="9">
                  <c:v>Friuli V.G.</c:v>
                </c:pt>
                <c:pt idx="10">
                  <c:v>Marche</c:v>
                </c:pt>
                <c:pt idx="11">
                  <c:v>Valle D’Aosta</c:v>
                </c:pt>
                <c:pt idx="12">
                  <c:v>Abruzzo</c:v>
                </c:pt>
                <c:pt idx="13">
                  <c:v>Veneto</c:v>
                </c:pt>
                <c:pt idx="14">
                  <c:v>Toscana</c:v>
                </c:pt>
                <c:pt idx="15">
                  <c:v>Piemonte</c:v>
                </c:pt>
                <c:pt idx="16">
                  <c:v>Emilia Rom.</c:v>
                </c:pt>
                <c:pt idx="17">
                  <c:v>Lombardia</c:v>
                </c:pt>
                <c:pt idx="18">
                  <c:v>Trentino A.A.</c:v>
                </c:pt>
                <c:pt idx="19">
                  <c:v>Lazio</c:v>
                </c:pt>
              </c:strCache>
            </c:strRef>
          </c:cat>
          <c:val>
            <c:numRef>
              <c:f>Classifica!$BE$5:$BE$24</c:f>
              <c:numCache>
                <c:formatCode>0.00</c:formatCode>
                <c:ptCount val="20"/>
                <c:pt idx="0">
                  <c:v>0.14046314571985577</c:v>
                </c:pt>
                <c:pt idx="1">
                  <c:v>0.26902373481037273</c:v>
                </c:pt>
                <c:pt idx="2">
                  <c:v>0.25538569145793438</c:v>
                </c:pt>
                <c:pt idx="3">
                  <c:v>0.24973429553736828</c:v>
                </c:pt>
                <c:pt idx="4">
                  <c:v>0.1471161156693177</c:v>
                </c:pt>
                <c:pt idx="5">
                  <c:v>0.33247318372445755</c:v>
                </c:pt>
                <c:pt idx="6">
                  <c:v>0.3425336739582191</c:v>
                </c:pt>
                <c:pt idx="7">
                  <c:v>0.28442656785456882</c:v>
                </c:pt>
                <c:pt idx="8">
                  <c:v>0.39071849471382786</c:v>
                </c:pt>
                <c:pt idx="9">
                  <c:v>0.43604259734132261</c:v>
                </c:pt>
                <c:pt idx="10">
                  <c:v>0.43505944232481897</c:v>
                </c:pt>
                <c:pt idx="11">
                  <c:v>0.51252972522263684</c:v>
                </c:pt>
                <c:pt idx="12">
                  <c:v>0.51663260209555328</c:v>
                </c:pt>
                <c:pt idx="13">
                  <c:v>0.47631538929441336</c:v>
                </c:pt>
                <c:pt idx="14">
                  <c:v>0.47783054513409495</c:v>
                </c:pt>
                <c:pt idx="15">
                  <c:v>0.52617096365801741</c:v>
                </c:pt>
                <c:pt idx="16">
                  <c:v>0.50285100131319116</c:v>
                </c:pt>
                <c:pt idx="17">
                  <c:v>0.61809632885117771</c:v>
                </c:pt>
                <c:pt idx="18">
                  <c:v>0.57165121412155251</c:v>
                </c:pt>
                <c:pt idx="19">
                  <c:v>0.59671447080857554</c:v>
                </c:pt>
              </c:numCache>
            </c:numRef>
          </c:val>
        </c:ser>
        <c:ser>
          <c:idx val="2"/>
          <c:order val="2"/>
          <c:tx>
            <c:strRef>
              <c:f>Classifica!$BF$4</c:f>
              <c:strCache>
                <c:ptCount val="1"/>
                <c:pt idx="0">
                  <c:v>RUMES 2012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Classifica!$BC$5:$BC$24</c:f>
              <c:strCache>
                <c:ptCount val="20"/>
                <c:pt idx="0">
                  <c:v>Calabria</c:v>
                </c:pt>
                <c:pt idx="1">
                  <c:v>Campania</c:v>
                </c:pt>
                <c:pt idx="2">
                  <c:v>Sicilia</c:v>
                </c:pt>
                <c:pt idx="3">
                  <c:v>Sardegna</c:v>
                </c:pt>
                <c:pt idx="4">
                  <c:v>Molise</c:v>
                </c:pt>
                <c:pt idx="5">
                  <c:v>Umbria</c:v>
                </c:pt>
                <c:pt idx="6">
                  <c:v>Puglia</c:v>
                </c:pt>
                <c:pt idx="7">
                  <c:v>Basilicata</c:v>
                </c:pt>
                <c:pt idx="8">
                  <c:v>Liguria</c:v>
                </c:pt>
                <c:pt idx="9">
                  <c:v>Friuli V.G.</c:v>
                </c:pt>
                <c:pt idx="10">
                  <c:v>Marche</c:v>
                </c:pt>
                <c:pt idx="11">
                  <c:v>Valle D’Aosta</c:v>
                </c:pt>
                <c:pt idx="12">
                  <c:v>Abruzzo</c:v>
                </c:pt>
                <c:pt idx="13">
                  <c:v>Veneto</c:v>
                </c:pt>
                <c:pt idx="14">
                  <c:v>Toscana</c:v>
                </c:pt>
                <c:pt idx="15">
                  <c:v>Piemonte</c:v>
                </c:pt>
                <c:pt idx="16">
                  <c:v>Emilia Rom.</c:v>
                </c:pt>
                <c:pt idx="17">
                  <c:v>Lombardia</c:v>
                </c:pt>
                <c:pt idx="18">
                  <c:v>Trentino A.A.</c:v>
                </c:pt>
                <c:pt idx="19">
                  <c:v>Lazio</c:v>
                </c:pt>
              </c:strCache>
            </c:strRef>
          </c:cat>
          <c:val>
            <c:numRef>
              <c:f>Classifica!$BF$5:$BF$24</c:f>
              <c:numCache>
                <c:formatCode>0.00</c:formatCode>
                <c:ptCount val="20"/>
                <c:pt idx="0">
                  <c:v>0.1602715179132774</c:v>
                </c:pt>
                <c:pt idx="1">
                  <c:v>0.22713563610875492</c:v>
                </c:pt>
                <c:pt idx="2">
                  <c:v>0.24010332126157524</c:v>
                </c:pt>
                <c:pt idx="3">
                  <c:v>0.2513879323610716</c:v>
                </c:pt>
                <c:pt idx="4">
                  <c:v>0.17393691201789563</c:v>
                </c:pt>
                <c:pt idx="5">
                  <c:v>0.29470300923353693</c:v>
                </c:pt>
                <c:pt idx="6">
                  <c:v>0.35746860734874869</c:v>
                </c:pt>
                <c:pt idx="7">
                  <c:v>0.24587648981566576</c:v>
                </c:pt>
                <c:pt idx="8">
                  <c:v>0.39675999046658456</c:v>
                </c:pt>
                <c:pt idx="9">
                  <c:v>0.39448048193850443</c:v>
                </c:pt>
                <c:pt idx="10">
                  <c:v>0.4209989077731624</c:v>
                </c:pt>
                <c:pt idx="11">
                  <c:v>0.44902225674227192</c:v>
                </c:pt>
                <c:pt idx="12">
                  <c:v>0.44079888117419297</c:v>
                </c:pt>
                <c:pt idx="13">
                  <c:v>0.46690615140654546</c:v>
                </c:pt>
                <c:pt idx="14">
                  <c:v>0.47180597364025734</c:v>
                </c:pt>
                <c:pt idx="15">
                  <c:v>0.43011183795291219</c:v>
                </c:pt>
                <c:pt idx="16">
                  <c:v>0.43373092678390851</c:v>
                </c:pt>
                <c:pt idx="17">
                  <c:v>0.58004007635939825</c:v>
                </c:pt>
                <c:pt idx="18">
                  <c:v>0.55758520220713759</c:v>
                </c:pt>
                <c:pt idx="19">
                  <c:v>0.56423480863033437</c:v>
                </c:pt>
              </c:numCache>
            </c:numRef>
          </c:val>
        </c:ser>
        <c:ser>
          <c:idx val="3"/>
          <c:order val="3"/>
          <c:tx>
            <c:strRef>
              <c:f>Classifica!$BG$4</c:f>
              <c:strCache>
                <c:ptCount val="1"/>
                <c:pt idx="0">
                  <c:v>RUMES 2011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Classifica!$BC$5:$BC$24</c:f>
              <c:strCache>
                <c:ptCount val="20"/>
                <c:pt idx="0">
                  <c:v>Calabria</c:v>
                </c:pt>
                <c:pt idx="1">
                  <c:v>Campania</c:v>
                </c:pt>
                <c:pt idx="2">
                  <c:v>Sicilia</c:v>
                </c:pt>
                <c:pt idx="3">
                  <c:v>Sardegna</c:v>
                </c:pt>
                <c:pt idx="4">
                  <c:v>Molise</c:v>
                </c:pt>
                <c:pt idx="5">
                  <c:v>Umbria</c:v>
                </c:pt>
                <c:pt idx="6">
                  <c:v>Puglia</c:v>
                </c:pt>
                <c:pt idx="7">
                  <c:v>Basilicata</c:v>
                </c:pt>
                <c:pt idx="8">
                  <c:v>Liguria</c:v>
                </c:pt>
                <c:pt idx="9">
                  <c:v>Friuli V.G.</c:v>
                </c:pt>
                <c:pt idx="10">
                  <c:v>Marche</c:v>
                </c:pt>
                <c:pt idx="11">
                  <c:v>Valle D’Aosta</c:v>
                </c:pt>
                <c:pt idx="12">
                  <c:v>Abruzzo</c:v>
                </c:pt>
                <c:pt idx="13">
                  <c:v>Veneto</c:v>
                </c:pt>
                <c:pt idx="14">
                  <c:v>Toscana</c:v>
                </c:pt>
                <c:pt idx="15">
                  <c:v>Piemonte</c:v>
                </c:pt>
                <c:pt idx="16">
                  <c:v>Emilia Rom.</c:v>
                </c:pt>
                <c:pt idx="17">
                  <c:v>Lombardia</c:v>
                </c:pt>
                <c:pt idx="18">
                  <c:v>Trentino A.A.</c:v>
                </c:pt>
                <c:pt idx="19">
                  <c:v>Lazio</c:v>
                </c:pt>
              </c:strCache>
            </c:strRef>
          </c:cat>
          <c:val>
            <c:numRef>
              <c:f>Classifica!$BG$5:$BG$24</c:f>
              <c:numCache>
                <c:formatCode>0.00</c:formatCode>
                <c:ptCount val="20"/>
                <c:pt idx="0">
                  <c:v>0.21800660371237238</c:v>
                </c:pt>
                <c:pt idx="1">
                  <c:v>0.29408491542579024</c:v>
                </c:pt>
                <c:pt idx="2">
                  <c:v>0.26469604537400926</c:v>
                </c:pt>
                <c:pt idx="3">
                  <c:v>0.31742394894853576</c:v>
                </c:pt>
                <c:pt idx="4">
                  <c:v>0.12412815207987293</c:v>
                </c:pt>
                <c:pt idx="5">
                  <c:v>0.37511805480231436</c:v>
                </c:pt>
                <c:pt idx="6">
                  <c:v>0.3265266814522147</c:v>
                </c:pt>
                <c:pt idx="7">
                  <c:v>0.23069383816016034</c:v>
                </c:pt>
                <c:pt idx="8">
                  <c:v>0.47459875334840335</c:v>
                </c:pt>
                <c:pt idx="9">
                  <c:v>0.41568365088393039</c:v>
                </c:pt>
                <c:pt idx="10">
                  <c:v>0.40706350802273938</c:v>
                </c:pt>
                <c:pt idx="11">
                  <c:v>0.50157662412907367</c:v>
                </c:pt>
                <c:pt idx="12">
                  <c:v>0.55926931949393688</c:v>
                </c:pt>
                <c:pt idx="13">
                  <c:v>0.4729693325714377</c:v>
                </c:pt>
                <c:pt idx="14">
                  <c:v>0.46826904049022439</c:v>
                </c:pt>
                <c:pt idx="15">
                  <c:v>0.49517051118007777</c:v>
                </c:pt>
                <c:pt idx="16">
                  <c:v>0.49677595577855144</c:v>
                </c:pt>
                <c:pt idx="17">
                  <c:v>0.67012064502191304</c:v>
                </c:pt>
                <c:pt idx="18">
                  <c:v>0.5340513728375843</c:v>
                </c:pt>
                <c:pt idx="19">
                  <c:v>0.59408249467644214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03944960"/>
        <c:axId val="103946496"/>
      </c:barChart>
      <c:catAx>
        <c:axId val="10394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0394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946496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03944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124293403278791"/>
          <c:y val="0.59564984771394547"/>
          <c:w val="0.18189769757041241"/>
          <c:h val="0.165011037527593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 sz="1400" b="1" dirty="0"/>
              <a:t>RUICS </a:t>
            </a:r>
            <a:r>
              <a:rPr lang="it-IT" sz="1400" b="1" dirty="0" smtClean="0"/>
              <a:t>2016 </a:t>
            </a:r>
            <a:endParaRPr lang="it-IT" sz="1400" b="1" dirty="0"/>
          </a:p>
        </c:rich>
      </c:tx>
      <c:layout>
        <c:manualLayout>
          <c:xMode val="edge"/>
          <c:yMode val="edge"/>
          <c:x val="0.35420603674540679"/>
          <c:y val="2.79146141215106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817204301075269"/>
          <c:y val="0.10016420361247948"/>
          <c:w val="0.75403225806451613"/>
          <c:h val="0.82758620689655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Classifica!$BM$4</c:f>
              <c:strCache>
                <c:ptCount val="1"/>
                <c:pt idx="0">
                  <c:v>RUICS 2014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Classifica!$BL$5:$BL$24</c:f>
              <c:strCache>
                <c:ptCount val="20"/>
                <c:pt idx="0">
                  <c:v>Calabria</c:v>
                </c:pt>
                <c:pt idx="1">
                  <c:v>Sicilia</c:v>
                </c:pt>
                <c:pt idx="2">
                  <c:v>Molise</c:v>
                </c:pt>
                <c:pt idx="3">
                  <c:v>Puglia</c:v>
                </c:pt>
                <c:pt idx="4">
                  <c:v>Basilicata</c:v>
                </c:pt>
                <c:pt idx="5">
                  <c:v>Campania</c:v>
                </c:pt>
                <c:pt idx="6">
                  <c:v>Sardegna</c:v>
                </c:pt>
                <c:pt idx="7">
                  <c:v>Valle D’Aosta</c:v>
                </c:pt>
                <c:pt idx="8">
                  <c:v>Umbria</c:v>
                </c:pt>
                <c:pt idx="9">
                  <c:v>Abruzzo</c:v>
                </c:pt>
                <c:pt idx="10">
                  <c:v>Marche</c:v>
                </c:pt>
                <c:pt idx="11">
                  <c:v>Veneto</c:v>
                </c:pt>
                <c:pt idx="12">
                  <c:v>Liguria</c:v>
                </c:pt>
                <c:pt idx="13">
                  <c:v>Toscana</c:v>
                </c:pt>
                <c:pt idx="14">
                  <c:v>Friuli V.G.</c:v>
                </c:pt>
                <c:pt idx="15">
                  <c:v>Piemonte</c:v>
                </c:pt>
                <c:pt idx="16">
                  <c:v>Trentino A.A.</c:v>
                </c:pt>
                <c:pt idx="17">
                  <c:v>Lombardia</c:v>
                </c:pt>
                <c:pt idx="18">
                  <c:v>Lazio</c:v>
                </c:pt>
                <c:pt idx="19">
                  <c:v>Emilia Rom.</c:v>
                </c:pt>
              </c:strCache>
            </c:strRef>
          </c:cat>
          <c:val>
            <c:numRef>
              <c:f>Classifica!$BM$5:$BM$24</c:f>
              <c:numCache>
                <c:formatCode>0.00</c:formatCode>
                <c:ptCount val="20"/>
                <c:pt idx="0">
                  <c:v>0.16282622083609954</c:v>
                </c:pt>
                <c:pt idx="1">
                  <c:v>0.21441456397467001</c:v>
                </c:pt>
                <c:pt idx="2">
                  <c:v>0.25197727405005471</c:v>
                </c:pt>
                <c:pt idx="3">
                  <c:v>0.25417524515810669</c:v>
                </c:pt>
                <c:pt idx="4">
                  <c:v>0.27545045703557625</c:v>
                </c:pt>
                <c:pt idx="5">
                  <c:v>0.27837782905729402</c:v>
                </c:pt>
                <c:pt idx="6">
                  <c:v>0.2796215773862592</c:v>
                </c:pt>
                <c:pt idx="7">
                  <c:v>0.36378292628201531</c:v>
                </c:pt>
                <c:pt idx="8">
                  <c:v>0.37606933722798364</c:v>
                </c:pt>
                <c:pt idx="9">
                  <c:v>0.39503531030560618</c:v>
                </c:pt>
                <c:pt idx="10">
                  <c:v>0.43932894312433662</c:v>
                </c:pt>
                <c:pt idx="11">
                  <c:v>0.48001219314504723</c:v>
                </c:pt>
                <c:pt idx="12">
                  <c:v>0.48254876586738371</c:v>
                </c:pt>
                <c:pt idx="13">
                  <c:v>0.49322351030293332</c:v>
                </c:pt>
                <c:pt idx="14">
                  <c:v>0.52626868837193663</c:v>
                </c:pt>
                <c:pt idx="15">
                  <c:v>0.5495025775755471</c:v>
                </c:pt>
                <c:pt idx="16">
                  <c:v>0.59568427002396562</c:v>
                </c:pt>
                <c:pt idx="17">
                  <c:v>0.59571071176701562</c:v>
                </c:pt>
                <c:pt idx="18">
                  <c:v>0.59904736689393345</c:v>
                </c:pt>
                <c:pt idx="19">
                  <c:v>0.5997977343831894</c:v>
                </c:pt>
              </c:numCache>
            </c:numRef>
          </c:val>
        </c:ser>
        <c:ser>
          <c:idx val="1"/>
          <c:order val="1"/>
          <c:tx>
            <c:strRef>
              <c:f>Classifica!$BN$4</c:f>
              <c:strCache>
                <c:ptCount val="1"/>
                <c:pt idx="0">
                  <c:v>RUICS 2013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Classifica!$BL$5:$BL$24</c:f>
              <c:strCache>
                <c:ptCount val="20"/>
                <c:pt idx="0">
                  <c:v>Calabria</c:v>
                </c:pt>
                <c:pt idx="1">
                  <c:v>Sicilia</c:v>
                </c:pt>
                <c:pt idx="2">
                  <c:v>Molise</c:v>
                </c:pt>
                <c:pt idx="3">
                  <c:v>Puglia</c:v>
                </c:pt>
                <c:pt idx="4">
                  <c:v>Basilicata</c:v>
                </c:pt>
                <c:pt idx="5">
                  <c:v>Campania</c:v>
                </c:pt>
                <c:pt idx="6">
                  <c:v>Sardegna</c:v>
                </c:pt>
                <c:pt idx="7">
                  <c:v>Valle D’Aosta</c:v>
                </c:pt>
                <c:pt idx="8">
                  <c:v>Umbria</c:v>
                </c:pt>
                <c:pt idx="9">
                  <c:v>Abruzzo</c:v>
                </c:pt>
                <c:pt idx="10">
                  <c:v>Marche</c:v>
                </c:pt>
                <c:pt idx="11">
                  <c:v>Veneto</c:v>
                </c:pt>
                <c:pt idx="12">
                  <c:v>Liguria</c:v>
                </c:pt>
                <c:pt idx="13">
                  <c:v>Toscana</c:v>
                </c:pt>
                <c:pt idx="14">
                  <c:v>Friuli V.G.</c:v>
                </c:pt>
                <c:pt idx="15">
                  <c:v>Piemonte</c:v>
                </c:pt>
                <c:pt idx="16">
                  <c:v>Trentino A.A.</c:v>
                </c:pt>
                <c:pt idx="17">
                  <c:v>Lombardia</c:v>
                </c:pt>
                <c:pt idx="18">
                  <c:v>Lazio</c:v>
                </c:pt>
                <c:pt idx="19">
                  <c:v>Emilia Rom.</c:v>
                </c:pt>
              </c:strCache>
            </c:strRef>
          </c:cat>
          <c:val>
            <c:numRef>
              <c:f>Classifica!$BN$5:$BN$24</c:f>
              <c:numCache>
                <c:formatCode>0.00</c:formatCode>
                <c:ptCount val="20"/>
                <c:pt idx="0">
                  <c:v>0.13893033909336749</c:v>
                </c:pt>
                <c:pt idx="1">
                  <c:v>0.21346644596777647</c:v>
                </c:pt>
                <c:pt idx="2">
                  <c:v>0.20316400564963058</c:v>
                </c:pt>
                <c:pt idx="3">
                  <c:v>0.25616133409201747</c:v>
                </c:pt>
                <c:pt idx="4">
                  <c:v>0.23298501252164552</c:v>
                </c:pt>
                <c:pt idx="5">
                  <c:v>0.29951647502798817</c:v>
                </c:pt>
                <c:pt idx="6">
                  <c:v>0.2774769237833965</c:v>
                </c:pt>
                <c:pt idx="7">
                  <c:v>0.3865145236175126</c:v>
                </c:pt>
                <c:pt idx="8">
                  <c:v>0.38673390758450754</c:v>
                </c:pt>
                <c:pt idx="9">
                  <c:v>0.42168647114510488</c:v>
                </c:pt>
                <c:pt idx="10">
                  <c:v>0.4299000872430821</c:v>
                </c:pt>
                <c:pt idx="11">
                  <c:v>0.47877062752375898</c:v>
                </c:pt>
                <c:pt idx="12">
                  <c:v>0.45541260975835574</c:v>
                </c:pt>
                <c:pt idx="13">
                  <c:v>0.47761031312482627</c:v>
                </c:pt>
                <c:pt idx="14">
                  <c:v>0.52221326650615485</c:v>
                </c:pt>
                <c:pt idx="15">
                  <c:v>0.55802660966739737</c:v>
                </c:pt>
                <c:pt idx="16">
                  <c:v>0.65291072665127192</c:v>
                </c:pt>
                <c:pt idx="17">
                  <c:v>0.62779488396221228</c:v>
                </c:pt>
                <c:pt idx="18">
                  <c:v>0.61767799661047651</c:v>
                </c:pt>
                <c:pt idx="19">
                  <c:v>0.55672010933349181</c:v>
                </c:pt>
              </c:numCache>
            </c:numRef>
          </c:val>
        </c:ser>
        <c:ser>
          <c:idx val="2"/>
          <c:order val="2"/>
          <c:tx>
            <c:strRef>
              <c:f>Classifica!$BO$4</c:f>
              <c:strCache>
                <c:ptCount val="1"/>
                <c:pt idx="0">
                  <c:v>RUICS 2012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Classifica!$BL$5:$BL$24</c:f>
              <c:strCache>
                <c:ptCount val="20"/>
                <c:pt idx="0">
                  <c:v>Calabria</c:v>
                </c:pt>
                <c:pt idx="1">
                  <c:v>Sicilia</c:v>
                </c:pt>
                <c:pt idx="2">
                  <c:v>Molise</c:v>
                </c:pt>
                <c:pt idx="3">
                  <c:v>Puglia</c:v>
                </c:pt>
                <c:pt idx="4">
                  <c:v>Basilicata</c:v>
                </c:pt>
                <c:pt idx="5">
                  <c:v>Campania</c:v>
                </c:pt>
                <c:pt idx="6">
                  <c:v>Sardegna</c:v>
                </c:pt>
                <c:pt idx="7">
                  <c:v>Valle D’Aosta</c:v>
                </c:pt>
                <c:pt idx="8">
                  <c:v>Umbria</c:v>
                </c:pt>
                <c:pt idx="9">
                  <c:v>Abruzzo</c:v>
                </c:pt>
                <c:pt idx="10">
                  <c:v>Marche</c:v>
                </c:pt>
                <c:pt idx="11">
                  <c:v>Veneto</c:v>
                </c:pt>
                <c:pt idx="12">
                  <c:v>Liguria</c:v>
                </c:pt>
                <c:pt idx="13">
                  <c:v>Toscana</c:v>
                </c:pt>
                <c:pt idx="14">
                  <c:v>Friuli V.G.</c:v>
                </c:pt>
                <c:pt idx="15">
                  <c:v>Piemonte</c:v>
                </c:pt>
                <c:pt idx="16">
                  <c:v>Trentino A.A.</c:v>
                </c:pt>
                <c:pt idx="17">
                  <c:v>Lombardia</c:v>
                </c:pt>
                <c:pt idx="18">
                  <c:v>Lazio</c:v>
                </c:pt>
                <c:pt idx="19">
                  <c:v>Emilia Rom.</c:v>
                </c:pt>
              </c:strCache>
            </c:strRef>
          </c:cat>
          <c:val>
            <c:numRef>
              <c:f>Classifica!$BO$5:$BO$24</c:f>
              <c:numCache>
                <c:formatCode>0.00</c:formatCode>
                <c:ptCount val="20"/>
                <c:pt idx="0">
                  <c:v>0.16484303433077313</c:v>
                </c:pt>
                <c:pt idx="1">
                  <c:v>0.21584129970197183</c:v>
                </c:pt>
                <c:pt idx="2">
                  <c:v>0.2009805382825286</c:v>
                </c:pt>
                <c:pt idx="3">
                  <c:v>0.27096372245038625</c:v>
                </c:pt>
                <c:pt idx="4">
                  <c:v>0.23502025007575042</c:v>
                </c:pt>
                <c:pt idx="5">
                  <c:v>0.27082214839264973</c:v>
                </c:pt>
                <c:pt idx="6">
                  <c:v>0.27280133161884523</c:v>
                </c:pt>
                <c:pt idx="7">
                  <c:v>0.3772854886087364</c:v>
                </c:pt>
                <c:pt idx="8">
                  <c:v>0.38638143512785034</c:v>
                </c:pt>
                <c:pt idx="9">
                  <c:v>0.38563884222683587</c:v>
                </c:pt>
                <c:pt idx="10">
                  <c:v>0.44112109331440064</c:v>
                </c:pt>
                <c:pt idx="11">
                  <c:v>0.48660979104257762</c:v>
                </c:pt>
                <c:pt idx="12">
                  <c:v>0.42819220283199616</c:v>
                </c:pt>
                <c:pt idx="13">
                  <c:v>0.4995368157426564</c:v>
                </c:pt>
                <c:pt idx="14">
                  <c:v>0.54664928438735993</c:v>
                </c:pt>
                <c:pt idx="15">
                  <c:v>0.49533016202935032</c:v>
                </c:pt>
                <c:pt idx="16">
                  <c:v>0.55914143158483165</c:v>
                </c:pt>
                <c:pt idx="17">
                  <c:v>0.62741256442638715</c:v>
                </c:pt>
                <c:pt idx="18">
                  <c:v>0.63004305109003744</c:v>
                </c:pt>
                <c:pt idx="19">
                  <c:v>0.54579340147574995</c:v>
                </c:pt>
              </c:numCache>
            </c:numRef>
          </c:val>
        </c:ser>
        <c:ser>
          <c:idx val="3"/>
          <c:order val="3"/>
          <c:tx>
            <c:strRef>
              <c:f>Classifica!$BP$4</c:f>
              <c:strCache>
                <c:ptCount val="1"/>
                <c:pt idx="0">
                  <c:v>RUICS 2011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Classifica!$BL$5:$BL$24</c:f>
              <c:strCache>
                <c:ptCount val="20"/>
                <c:pt idx="0">
                  <c:v>Calabria</c:v>
                </c:pt>
                <c:pt idx="1">
                  <c:v>Sicilia</c:v>
                </c:pt>
                <c:pt idx="2">
                  <c:v>Molise</c:v>
                </c:pt>
                <c:pt idx="3">
                  <c:v>Puglia</c:v>
                </c:pt>
                <c:pt idx="4">
                  <c:v>Basilicata</c:v>
                </c:pt>
                <c:pt idx="5">
                  <c:v>Campania</c:v>
                </c:pt>
                <c:pt idx="6">
                  <c:v>Sardegna</c:v>
                </c:pt>
                <c:pt idx="7">
                  <c:v>Valle D’Aosta</c:v>
                </c:pt>
                <c:pt idx="8">
                  <c:v>Umbria</c:v>
                </c:pt>
                <c:pt idx="9">
                  <c:v>Abruzzo</c:v>
                </c:pt>
                <c:pt idx="10">
                  <c:v>Marche</c:v>
                </c:pt>
                <c:pt idx="11">
                  <c:v>Veneto</c:v>
                </c:pt>
                <c:pt idx="12">
                  <c:v>Liguria</c:v>
                </c:pt>
                <c:pt idx="13">
                  <c:v>Toscana</c:v>
                </c:pt>
                <c:pt idx="14">
                  <c:v>Friuli V.G.</c:v>
                </c:pt>
                <c:pt idx="15">
                  <c:v>Piemonte</c:v>
                </c:pt>
                <c:pt idx="16">
                  <c:v>Trentino A.A.</c:v>
                </c:pt>
                <c:pt idx="17">
                  <c:v>Lombardia</c:v>
                </c:pt>
                <c:pt idx="18">
                  <c:v>Lazio</c:v>
                </c:pt>
                <c:pt idx="19">
                  <c:v>Emilia Rom.</c:v>
                </c:pt>
              </c:strCache>
            </c:strRef>
          </c:cat>
          <c:val>
            <c:numRef>
              <c:f>Classifica!$BP$5:$BP$24</c:f>
              <c:numCache>
                <c:formatCode>0.00</c:formatCode>
                <c:ptCount val="20"/>
                <c:pt idx="0">
                  <c:v>0.19054104446944359</c:v>
                </c:pt>
                <c:pt idx="1">
                  <c:v>0.23420619084718103</c:v>
                </c:pt>
                <c:pt idx="2">
                  <c:v>0.18043295469181261</c:v>
                </c:pt>
                <c:pt idx="3">
                  <c:v>0.26025778506971131</c:v>
                </c:pt>
                <c:pt idx="4">
                  <c:v>0.18084472748656821</c:v>
                </c:pt>
                <c:pt idx="5">
                  <c:v>0.31466221388887688</c:v>
                </c:pt>
                <c:pt idx="6">
                  <c:v>0.31525004343725849</c:v>
                </c:pt>
                <c:pt idx="7">
                  <c:v>0.46831148919200899</c:v>
                </c:pt>
                <c:pt idx="8">
                  <c:v>0.38375064472988646</c:v>
                </c:pt>
                <c:pt idx="9">
                  <c:v>0.4326369375526577</c:v>
                </c:pt>
                <c:pt idx="10">
                  <c:v>0.40583028522912773</c:v>
                </c:pt>
                <c:pt idx="11">
                  <c:v>0.45892923885268883</c:v>
                </c:pt>
                <c:pt idx="12">
                  <c:v>0.48135265851815051</c:v>
                </c:pt>
                <c:pt idx="13">
                  <c:v>0.48201907039345204</c:v>
                </c:pt>
                <c:pt idx="14">
                  <c:v>0.46893939044258726</c:v>
                </c:pt>
                <c:pt idx="15">
                  <c:v>0.52422172544789203</c:v>
                </c:pt>
                <c:pt idx="16">
                  <c:v>0.522653868104071</c:v>
                </c:pt>
                <c:pt idx="17">
                  <c:v>0.64523617700911706</c:v>
                </c:pt>
                <c:pt idx="18">
                  <c:v>0.62301231995993456</c:v>
                </c:pt>
                <c:pt idx="19">
                  <c:v>0.5605410227475679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38173824"/>
        <c:axId val="138212480"/>
      </c:barChart>
      <c:catAx>
        <c:axId val="13817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3821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21248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38173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191753701835229"/>
          <c:y val="0.67343176669955329"/>
          <c:w val="0.15370036406739485"/>
          <c:h val="0.1330049261083743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 sz="1400" b="1" dirty="0"/>
              <a:t>Correlazione tra </a:t>
            </a:r>
            <a:r>
              <a:rPr lang="it-IT" sz="1400" b="1" dirty="0" smtClean="0"/>
              <a:t>il RUICS e </a:t>
            </a:r>
            <a:r>
              <a:rPr lang="it-IT" sz="1400" b="1" dirty="0"/>
              <a:t>indicatori di tendenza nel breve periodo per il </a:t>
            </a:r>
            <a:r>
              <a:rPr lang="it-IT" sz="1400" b="1" dirty="0" smtClean="0"/>
              <a:t>2014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 sz="1400" b="1" dirty="0"/>
          </a:p>
        </c:rich>
      </c:tx>
      <c:layout>
        <c:manualLayout>
          <c:xMode val="edge"/>
          <c:yMode val="edge"/>
          <c:x val="0.11825482351676724"/>
          <c:y val="1.43052517521397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106712564543896E-2"/>
          <c:y val="0.12028281757743982"/>
          <c:w val="0.86861732644865175"/>
          <c:h val="0.706224016352686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'Variazioni 2014'!$B$4</c:f>
              <c:strCache>
                <c:ptCount val="1"/>
                <c:pt idx="0">
                  <c:v>Calabria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6301787577757588E-2"/>
                  <c:y val="2.578441643292444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2014'!$H$4</c:f>
              <c:numCache>
                <c:formatCode>0.00</c:formatCode>
                <c:ptCount val="1"/>
                <c:pt idx="0">
                  <c:v>-4.0316844378603403E-2</c:v>
                </c:pt>
              </c:numCache>
            </c:numRef>
          </c:xVal>
          <c:yVal>
            <c:numRef>
              <c:f>'Variazioni 2014'!$C$4</c:f>
              <c:numCache>
                <c:formatCode>0.00</c:formatCode>
                <c:ptCount val="1"/>
                <c:pt idx="0">
                  <c:v>0.16282622083609954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'Variazioni 2014'!$B$5</c:f>
              <c:strCache>
                <c:ptCount val="1"/>
                <c:pt idx="0">
                  <c:v>Sicilia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1910182913882759E-2"/>
                  <c:y val="9.484640600182487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2014'!$H$5</c:f>
              <c:numCache>
                <c:formatCode>0.00</c:formatCode>
                <c:ptCount val="1"/>
                <c:pt idx="0">
                  <c:v>-2.8619776472652077E-2</c:v>
                </c:pt>
              </c:numCache>
            </c:numRef>
          </c:xVal>
          <c:yVal>
            <c:numRef>
              <c:f>'Variazioni 2014'!$C$5</c:f>
              <c:numCache>
                <c:formatCode>0.00</c:formatCode>
                <c:ptCount val="1"/>
                <c:pt idx="0">
                  <c:v>0.21441456397467001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'Variazioni 2014'!$B$6</c:f>
              <c:strCache>
                <c:ptCount val="1"/>
                <c:pt idx="0">
                  <c:v>Molise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1592737654781108E-2"/>
                  <c:y val="2.58218151915559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2014'!$H$6</c:f>
              <c:numCache>
                <c:formatCode>0.00</c:formatCode>
                <c:ptCount val="1"/>
                <c:pt idx="0">
                  <c:v>0.12137466709419871</c:v>
                </c:pt>
              </c:numCache>
            </c:numRef>
          </c:xVal>
          <c:yVal>
            <c:numRef>
              <c:f>'Variazioni 2014'!$C$6</c:f>
              <c:numCache>
                <c:formatCode>0.00</c:formatCode>
                <c:ptCount val="1"/>
                <c:pt idx="0">
                  <c:v>0.25197727405005471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'Variazioni 2014'!$B$7</c:f>
              <c:strCache>
                <c:ptCount val="1"/>
                <c:pt idx="0">
                  <c:v>Puglia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dLbls>
            <c:dLbl>
              <c:idx val="0"/>
              <c:layout>
                <c:manualLayout>
                  <c:x val="-4.6218439562524562E-2"/>
                  <c:y val="-2.598244961869036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2014'!$H$7</c:f>
              <c:numCache>
                <c:formatCode>0.00</c:formatCode>
                <c:ptCount val="1"/>
                <c:pt idx="0">
                  <c:v>-7.376928929611149E-3</c:v>
                </c:pt>
              </c:numCache>
            </c:numRef>
          </c:xVal>
          <c:yVal>
            <c:numRef>
              <c:f>'Variazioni 2014'!$C$7</c:f>
              <c:numCache>
                <c:formatCode>0.00</c:formatCode>
                <c:ptCount val="1"/>
                <c:pt idx="0">
                  <c:v>0.25417524515810669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'Variazioni 2014'!$B$8</c:f>
              <c:strCache>
                <c:ptCount val="1"/>
                <c:pt idx="0">
                  <c:v>Basilicata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1897217667068724E-3"/>
                  <c:y val="2.5489732238405823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2014'!$H$8</c:f>
              <c:numCache>
                <c:formatCode>0.00</c:formatCode>
                <c:ptCount val="1"/>
                <c:pt idx="0">
                  <c:v>0.15743051390421356</c:v>
                </c:pt>
              </c:numCache>
            </c:numRef>
          </c:xVal>
          <c:yVal>
            <c:numRef>
              <c:f>'Variazioni 2014'!$C$8</c:f>
              <c:numCache>
                <c:formatCode>0.00</c:formatCode>
                <c:ptCount val="1"/>
                <c:pt idx="0">
                  <c:v>0.27545045703557625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'Variazioni 2014'!$B$9</c:f>
              <c:strCache>
                <c:ptCount val="1"/>
                <c:pt idx="0">
                  <c:v>Campania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9408884130447549E-2"/>
                  <c:y val="-2.632354432090838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2014'!$H$9</c:f>
              <c:numCache>
                <c:formatCode>0.00</c:formatCode>
                <c:ptCount val="1"/>
                <c:pt idx="0">
                  <c:v>-3.4944065541408921E-2</c:v>
                </c:pt>
              </c:numCache>
            </c:numRef>
          </c:xVal>
          <c:yVal>
            <c:numRef>
              <c:f>'Variazioni 2014'!$C$9</c:f>
              <c:numCache>
                <c:formatCode>0.00</c:formatCode>
                <c:ptCount val="1"/>
                <c:pt idx="0">
                  <c:v>0.27837782905729402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'Variazioni 2014'!$B$10</c:f>
              <c:strCache>
                <c:ptCount val="1"/>
                <c:pt idx="0">
                  <c:v>Sardegna</c:v>
                </c:pt>
              </c:strCache>
            </c:strRef>
          </c:tx>
          <c:spPr>
            <a:ln w="12700">
              <a:solidFill>
                <a:srgbClr val="FF66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0215494147568903"/>
                  <c:y val="1.059984454732857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2014'!$H$10</c:f>
              <c:numCache>
                <c:formatCode>0.00</c:formatCode>
                <c:ptCount val="1"/>
                <c:pt idx="0">
                  <c:v>-3.6889120210954272E-2</c:v>
                </c:pt>
              </c:numCache>
            </c:numRef>
          </c:xVal>
          <c:yVal>
            <c:numRef>
              <c:f>'Variazioni 2014'!$C$10</c:f>
              <c:numCache>
                <c:formatCode>0.00</c:formatCode>
                <c:ptCount val="1"/>
                <c:pt idx="0">
                  <c:v>0.2796215773862592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'Variazioni 2014'!$B$11</c:f>
              <c:strCache>
                <c:ptCount val="1"/>
                <c:pt idx="0">
                  <c:v>Valle D’Aosta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3992934618112496E-2"/>
                  <c:y val="2.786635576132382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2014'!$H$11</c:f>
              <c:numCache>
                <c:formatCode>0.00</c:formatCode>
                <c:ptCount val="1"/>
                <c:pt idx="0">
                  <c:v>-7.6535150111900138E-2</c:v>
                </c:pt>
              </c:numCache>
            </c:numRef>
          </c:xVal>
          <c:yVal>
            <c:numRef>
              <c:f>'Variazioni 2014'!$C$11</c:f>
              <c:numCache>
                <c:formatCode>0.00</c:formatCode>
                <c:ptCount val="1"/>
                <c:pt idx="0">
                  <c:v>0.36378292628201531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'Variazioni 2014'!$B$12</c:f>
              <c:strCache>
                <c:ptCount val="1"/>
                <c:pt idx="0">
                  <c:v>Umbria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821983095486558E-3"/>
                  <c:y val="3.8410327464431754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2014'!$H$12</c:f>
              <c:numCache>
                <c:formatCode>0.00</c:formatCode>
                <c:ptCount val="1"/>
                <c:pt idx="0">
                  <c:v>-6.8976732359816127E-3</c:v>
                </c:pt>
              </c:numCache>
            </c:numRef>
          </c:xVal>
          <c:yVal>
            <c:numRef>
              <c:f>'Variazioni 2014'!$C$12</c:f>
              <c:numCache>
                <c:formatCode>0.00</c:formatCode>
                <c:ptCount val="1"/>
                <c:pt idx="0">
                  <c:v>0.37606933722798364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'Variazioni 2014'!$B$13</c:f>
              <c:strCache>
                <c:ptCount val="1"/>
                <c:pt idx="0">
                  <c:v>Abruzzo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0510650024168666"/>
                  <c:y val="-1.702499633897694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2014'!$H$13</c:f>
              <c:numCache>
                <c:formatCode>0.00</c:formatCode>
                <c:ptCount val="1"/>
                <c:pt idx="0">
                  <c:v>-2.6414241987655535E-2</c:v>
                </c:pt>
              </c:numCache>
            </c:numRef>
          </c:xVal>
          <c:yVal>
            <c:numRef>
              <c:f>'Variazioni 2014'!$C$13</c:f>
              <c:numCache>
                <c:formatCode>0.00</c:formatCode>
                <c:ptCount val="1"/>
                <c:pt idx="0">
                  <c:v>0.39503531030560618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'Variazioni 2014'!$B$14</c:f>
              <c:strCache>
                <c:ptCount val="1"/>
                <c:pt idx="0">
                  <c:v>Marche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marker>
            <c:symbol val="x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1551989736222728E-3"/>
                  <c:y val="5.24055737667984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2014'!$H$14</c:f>
              <c:numCache>
                <c:formatCode>0.00</c:formatCode>
                <c:ptCount val="1"/>
                <c:pt idx="0">
                  <c:v>2.7523326680985737E-2</c:v>
                </c:pt>
              </c:numCache>
            </c:numRef>
          </c:xVal>
          <c:yVal>
            <c:numRef>
              <c:f>'Variazioni 2014'!$C$14</c:f>
              <c:numCache>
                <c:formatCode>0.00</c:formatCode>
                <c:ptCount val="1"/>
                <c:pt idx="0">
                  <c:v>0.43932894312433662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'Variazioni 2014'!$B$15</c:f>
              <c:strCache>
                <c:ptCount val="1"/>
                <c:pt idx="0">
                  <c:v>Veneto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x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1.6432885648330104E-3"/>
                  <c:y val="-6.87754159485429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2014'!$H$15</c:f>
              <c:numCache>
                <c:formatCode>0.00</c:formatCode>
                <c:ptCount val="1"/>
                <c:pt idx="0">
                  <c:v>1.5304752847134478E-2</c:v>
                </c:pt>
              </c:numCache>
            </c:numRef>
          </c:xVal>
          <c:yVal>
            <c:numRef>
              <c:f>'Variazioni 2014'!$C$15</c:f>
              <c:numCache>
                <c:formatCode>0.00</c:formatCode>
                <c:ptCount val="1"/>
                <c:pt idx="0">
                  <c:v>0.48001219314504723</c:v>
                </c:pt>
              </c:numCache>
            </c:numRef>
          </c:yVal>
          <c:smooth val="0"/>
        </c:ser>
        <c:ser>
          <c:idx val="13"/>
          <c:order val="12"/>
          <c:tx>
            <c:strRef>
              <c:f>'Variazioni 2014'!$B$16</c:f>
              <c:strCache>
                <c:ptCount val="1"/>
                <c:pt idx="0">
                  <c:v>Liguria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x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0447549478001997"/>
                  <c:y val="-1.33058474986763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2014'!$H$16</c:f>
              <c:numCache>
                <c:formatCode>0.00</c:formatCode>
                <c:ptCount val="1"/>
                <c:pt idx="0">
                  <c:v>3.943979736829948E-3</c:v>
                </c:pt>
              </c:numCache>
            </c:numRef>
          </c:xVal>
          <c:yVal>
            <c:numRef>
              <c:f>'Variazioni 2014'!$C$16</c:f>
              <c:numCache>
                <c:formatCode>0.00</c:formatCode>
                <c:ptCount val="1"/>
                <c:pt idx="0">
                  <c:v>0.48254876586738371</c:v>
                </c:pt>
              </c:numCache>
            </c:numRef>
          </c:yVal>
          <c:smooth val="0"/>
        </c:ser>
        <c:ser>
          <c:idx val="12"/>
          <c:order val="13"/>
          <c:tx>
            <c:strRef>
              <c:f>'Variazioni 2014'!$B$17</c:f>
              <c:strCache>
                <c:ptCount val="1"/>
                <c:pt idx="0">
                  <c:v>Toscana</c:v>
                </c:pt>
              </c:strCache>
            </c:strRef>
          </c:tx>
          <c:marker>
            <c:symbol val="square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-4.5324695858800786E-2"/>
                  <c:y val="-2.39566084282383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2014'!$H$17</c:f>
              <c:numCache>
                <c:formatCode>0.00</c:formatCode>
                <c:ptCount val="1"/>
                <c:pt idx="0">
                  <c:v>8.0847568100941986E-3</c:v>
                </c:pt>
              </c:numCache>
            </c:numRef>
          </c:xVal>
          <c:yVal>
            <c:numRef>
              <c:f>'Variazioni 2014'!$C$17</c:f>
              <c:numCache>
                <c:formatCode>0.00</c:formatCode>
                <c:ptCount val="1"/>
                <c:pt idx="0">
                  <c:v>0.49322351030293332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'Variazioni 2014'!$B$18</c:f>
              <c:strCache>
                <c:ptCount val="1"/>
                <c:pt idx="0">
                  <c:v>Friuli V.G.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3324659718739982E-4"/>
                  <c:y val="-1.288004235522061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2014'!$H$18</c:f>
              <c:numCache>
                <c:formatCode>0.00</c:formatCode>
                <c:ptCount val="1"/>
                <c:pt idx="0">
                  <c:v>4.2631265313460787E-2</c:v>
                </c:pt>
              </c:numCache>
            </c:numRef>
          </c:xVal>
          <c:yVal>
            <c:numRef>
              <c:f>'Variazioni 2014'!$C$18</c:f>
              <c:numCache>
                <c:formatCode>0.00</c:formatCode>
                <c:ptCount val="1"/>
                <c:pt idx="0">
                  <c:v>0.52626868837193663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'Variazioni 2014'!$B$19</c:f>
              <c:strCache>
                <c:ptCount val="1"/>
                <c:pt idx="0">
                  <c:v>Piemonte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9651067712921425E-3"/>
                  <c:y val="5.4881551823189481E-4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2014'!$H$19</c:f>
              <c:numCache>
                <c:formatCode>0.00</c:formatCode>
                <c:ptCount val="1"/>
                <c:pt idx="0">
                  <c:v>1.8433920714712566E-2</c:v>
                </c:pt>
              </c:numCache>
            </c:numRef>
          </c:xVal>
          <c:yVal>
            <c:numRef>
              <c:f>'Variazioni 2014'!$C$19</c:f>
              <c:numCache>
                <c:formatCode>0.00</c:formatCode>
                <c:ptCount val="1"/>
                <c:pt idx="0">
                  <c:v>0.5495025775755471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'Variazioni 2014'!$B$20</c:f>
              <c:strCache>
                <c:ptCount val="1"/>
                <c:pt idx="0">
                  <c:v>Trentino A.A.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0668274899372517E-3"/>
                  <c:y val="2.126096898831851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2014'!$H$20</c:f>
              <c:numCache>
                <c:formatCode>0.00</c:formatCode>
                <c:ptCount val="1"/>
                <c:pt idx="0">
                  <c:v>4.9660478235875244E-2</c:v>
                </c:pt>
              </c:numCache>
            </c:numRef>
          </c:xVal>
          <c:yVal>
            <c:numRef>
              <c:f>'Variazioni 2014'!$C$20</c:f>
              <c:numCache>
                <c:formatCode>0.00</c:formatCode>
                <c:ptCount val="1"/>
                <c:pt idx="0">
                  <c:v>0.59568427002396562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'Variazioni 2014'!$B$21</c:f>
              <c:strCache>
                <c:ptCount val="1"/>
                <c:pt idx="0">
                  <c:v>Lombardia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4119560356160299"/>
                  <c:y val="-6.09802530048550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2014'!$H$21</c:f>
              <c:numCache>
                <c:formatCode>0.00</c:formatCode>
                <c:ptCount val="1"/>
                <c:pt idx="0">
                  <c:v>-2.6334970043270282E-2</c:v>
                </c:pt>
              </c:numCache>
            </c:numRef>
          </c:xVal>
          <c:yVal>
            <c:numRef>
              <c:f>'Variazioni 2014'!$C$21</c:f>
              <c:numCache>
                <c:formatCode>0.00</c:formatCode>
                <c:ptCount val="1"/>
                <c:pt idx="0">
                  <c:v>0.59571071176701562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'Variazioni 2014'!$B$22</c:f>
              <c:strCache>
                <c:ptCount val="1"/>
                <c:pt idx="0">
                  <c:v>Lazio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1251846531231791E-2"/>
                  <c:y val="-3.030516035280997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2014'!$H$22</c:f>
              <c:numCache>
                <c:formatCode>0.00</c:formatCode>
                <c:ptCount val="1"/>
                <c:pt idx="0">
                  <c:v>-1.3129257833360761E-2</c:v>
                </c:pt>
              </c:numCache>
            </c:numRef>
          </c:xVal>
          <c:yVal>
            <c:numRef>
              <c:f>'Variazioni 2014'!$C$22</c:f>
              <c:numCache>
                <c:formatCode>0.00</c:formatCode>
                <c:ptCount val="1"/>
                <c:pt idx="0">
                  <c:v>0.59904736689393345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'Variazioni 2014'!$B$23</c:f>
              <c:strCache>
                <c:ptCount val="1"/>
                <c:pt idx="0">
                  <c:v>Emilia Rom.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2760332669259717E-2"/>
                  <c:y val="-3.22951798407173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'Variazioni 2014'!$H$23</c:f>
              <c:numCache>
                <c:formatCode>0.00</c:formatCode>
                <c:ptCount val="1"/>
                <c:pt idx="0">
                  <c:v>2.3401009862892612E-2</c:v>
                </c:pt>
              </c:numCache>
            </c:numRef>
          </c:xVal>
          <c:yVal>
            <c:numRef>
              <c:f>'Variazioni 2014'!$C$23</c:f>
              <c:numCache>
                <c:formatCode>0.00</c:formatCode>
                <c:ptCount val="1"/>
                <c:pt idx="0">
                  <c:v>0.5997977343831894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'Variazioni 2014'!$B$4</c:f>
              <c:strCache>
                <c:ptCount val="1"/>
                <c:pt idx="0">
                  <c:v>Calabria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2014'!$H$4</c:f>
              <c:numCache>
                <c:formatCode>0.00</c:formatCode>
                <c:ptCount val="1"/>
                <c:pt idx="0">
                  <c:v>-4.0316844378603403E-2</c:v>
                </c:pt>
              </c:numCache>
            </c:numRef>
          </c:xVal>
          <c:yVal>
            <c:numRef>
              <c:f>'Variazioni 2014'!$C$4</c:f>
              <c:numCache>
                <c:formatCode>0.00</c:formatCode>
                <c:ptCount val="1"/>
                <c:pt idx="0">
                  <c:v>0.16282622083609954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'Variazioni 2014'!$B$5</c:f>
              <c:strCache>
                <c:ptCount val="1"/>
                <c:pt idx="0">
                  <c:v>Sicilia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2014'!$H$5</c:f>
              <c:numCache>
                <c:formatCode>0.00</c:formatCode>
                <c:ptCount val="1"/>
                <c:pt idx="0">
                  <c:v>-2.8619776472652077E-2</c:v>
                </c:pt>
              </c:numCache>
            </c:numRef>
          </c:xVal>
          <c:yVal>
            <c:numRef>
              <c:f>'Variazioni 2014'!$C$5</c:f>
              <c:numCache>
                <c:formatCode>0.00</c:formatCode>
                <c:ptCount val="1"/>
                <c:pt idx="0">
                  <c:v>0.21441456397467001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'Variazioni 2014'!$B$6</c:f>
              <c:strCache>
                <c:ptCount val="1"/>
                <c:pt idx="0">
                  <c:v>Molise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2014'!$H$6</c:f>
              <c:numCache>
                <c:formatCode>0.00</c:formatCode>
                <c:ptCount val="1"/>
                <c:pt idx="0">
                  <c:v>0.12137466709419871</c:v>
                </c:pt>
              </c:numCache>
            </c:numRef>
          </c:xVal>
          <c:yVal>
            <c:numRef>
              <c:f>'Variazioni 2014'!$C$6</c:f>
              <c:numCache>
                <c:formatCode>0.00</c:formatCode>
                <c:ptCount val="1"/>
                <c:pt idx="0">
                  <c:v>0.25197727405005471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'Variazioni 2014'!$B$7</c:f>
              <c:strCache>
                <c:ptCount val="1"/>
                <c:pt idx="0">
                  <c:v>Puglia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2014'!$H$7</c:f>
              <c:numCache>
                <c:formatCode>0.00</c:formatCode>
                <c:ptCount val="1"/>
                <c:pt idx="0">
                  <c:v>-7.376928929611149E-3</c:v>
                </c:pt>
              </c:numCache>
            </c:numRef>
          </c:xVal>
          <c:yVal>
            <c:numRef>
              <c:f>'Variazioni 2014'!$C$7</c:f>
              <c:numCache>
                <c:formatCode>0.00</c:formatCode>
                <c:ptCount val="1"/>
                <c:pt idx="0">
                  <c:v>0.25417524515810669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'Variazioni 2014'!$B$8</c:f>
              <c:strCache>
                <c:ptCount val="1"/>
                <c:pt idx="0">
                  <c:v>Basilicata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2014'!$H$8</c:f>
              <c:numCache>
                <c:formatCode>0.00</c:formatCode>
                <c:ptCount val="1"/>
                <c:pt idx="0">
                  <c:v>0.15743051390421356</c:v>
                </c:pt>
              </c:numCache>
            </c:numRef>
          </c:xVal>
          <c:yVal>
            <c:numRef>
              <c:f>'Variazioni 2014'!$C$8</c:f>
              <c:numCache>
                <c:formatCode>0.00</c:formatCode>
                <c:ptCount val="1"/>
                <c:pt idx="0">
                  <c:v>0.27545045703557625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'Variazioni 2014'!$B$9</c:f>
              <c:strCache>
                <c:ptCount val="1"/>
                <c:pt idx="0">
                  <c:v>Campania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2014'!$H$9</c:f>
              <c:numCache>
                <c:formatCode>0.00</c:formatCode>
                <c:ptCount val="1"/>
                <c:pt idx="0">
                  <c:v>-3.4944065541408921E-2</c:v>
                </c:pt>
              </c:numCache>
            </c:numRef>
          </c:xVal>
          <c:yVal>
            <c:numRef>
              <c:f>'Variazioni 2014'!$C$9</c:f>
              <c:numCache>
                <c:formatCode>0.00</c:formatCode>
                <c:ptCount val="1"/>
                <c:pt idx="0">
                  <c:v>0.27837782905729402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'Variazioni 2014'!$B$10</c:f>
              <c:strCache>
                <c:ptCount val="1"/>
                <c:pt idx="0">
                  <c:v>Sardegna</c:v>
                </c:pt>
              </c:strCache>
            </c:strRef>
          </c:tx>
          <c:spPr>
            <a:ln w="12700">
              <a:solidFill>
                <a:srgbClr val="FF66FF"/>
              </a:solidFill>
              <a:prstDash val="solid"/>
            </a:ln>
          </c:spPr>
          <c:xVal>
            <c:numRef>
              <c:f>'Variazioni 2014'!$H$10</c:f>
              <c:numCache>
                <c:formatCode>0.00</c:formatCode>
                <c:ptCount val="1"/>
                <c:pt idx="0">
                  <c:v>-3.6889120210954272E-2</c:v>
                </c:pt>
              </c:numCache>
            </c:numRef>
          </c:xVal>
          <c:yVal>
            <c:numRef>
              <c:f>'Variazioni 2014'!$C$10</c:f>
              <c:numCache>
                <c:formatCode>0.00</c:formatCode>
                <c:ptCount val="1"/>
                <c:pt idx="0">
                  <c:v>0.2796215773862592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'Variazioni 2014'!$B$11</c:f>
              <c:strCache>
                <c:ptCount val="1"/>
                <c:pt idx="0">
                  <c:v>Valle D’Aosta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2014'!$H$11</c:f>
              <c:numCache>
                <c:formatCode>0.00</c:formatCode>
                <c:ptCount val="1"/>
                <c:pt idx="0">
                  <c:v>-7.6535150111900138E-2</c:v>
                </c:pt>
              </c:numCache>
            </c:numRef>
          </c:xVal>
          <c:yVal>
            <c:numRef>
              <c:f>'Variazioni 2014'!$C$11</c:f>
              <c:numCache>
                <c:formatCode>0.00</c:formatCode>
                <c:ptCount val="1"/>
                <c:pt idx="0">
                  <c:v>0.36378292628201531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'Variazioni 2014'!$B$12</c:f>
              <c:strCache>
                <c:ptCount val="1"/>
                <c:pt idx="0">
                  <c:v>Umbria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xVal>
            <c:numRef>
              <c:f>'Variazioni 2014'!$H$12</c:f>
              <c:numCache>
                <c:formatCode>0.00</c:formatCode>
                <c:ptCount val="1"/>
                <c:pt idx="0">
                  <c:v>-6.8976732359816127E-3</c:v>
                </c:pt>
              </c:numCache>
            </c:numRef>
          </c:xVal>
          <c:yVal>
            <c:numRef>
              <c:f>'Variazioni 2014'!$C$12</c:f>
              <c:numCache>
                <c:formatCode>0.00</c:formatCode>
                <c:ptCount val="1"/>
                <c:pt idx="0">
                  <c:v>0.37606933722798364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'Variazioni 2014'!$B$13</c:f>
              <c:strCache>
                <c:ptCount val="1"/>
                <c:pt idx="0">
                  <c:v>Abruzzo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xVal>
            <c:numRef>
              <c:f>'Variazioni 2014'!$H$13</c:f>
              <c:numCache>
                <c:formatCode>0.00</c:formatCode>
                <c:ptCount val="1"/>
                <c:pt idx="0">
                  <c:v>-2.6414241987655535E-2</c:v>
                </c:pt>
              </c:numCache>
            </c:numRef>
          </c:xVal>
          <c:yVal>
            <c:numRef>
              <c:f>'Variazioni 2014'!$C$13</c:f>
              <c:numCache>
                <c:formatCode>0.00</c:formatCode>
                <c:ptCount val="1"/>
                <c:pt idx="0">
                  <c:v>0.39503531030560618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'Variazioni 2014'!$B$14</c:f>
              <c:strCache>
                <c:ptCount val="1"/>
                <c:pt idx="0">
                  <c:v>Marche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xVal>
            <c:numRef>
              <c:f>'Variazioni 2014'!$H$14</c:f>
              <c:numCache>
                <c:formatCode>0.00</c:formatCode>
                <c:ptCount val="1"/>
                <c:pt idx="0">
                  <c:v>2.7523326680985737E-2</c:v>
                </c:pt>
              </c:numCache>
            </c:numRef>
          </c:xVal>
          <c:yVal>
            <c:numRef>
              <c:f>'Variazioni 2014'!$C$14</c:f>
              <c:numCache>
                <c:formatCode>0.00</c:formatCode>
                <c:ptCount val="1"/>
                <c:pt idx="0">
                  <c:v>0.43932894312433662</c:v>
                </c:pt>
              </c:numCache>
            </c:numRef>
          </c:yVal>
          <c:smooth val="0"/>
        </c:ser>
        <c:ser>
          <c:idx val="31"/>
          <c:order val="31"/>
          <c:tx>
            <c:strRef>
              <c:f>'Variazioni 2014'!$B$15</c:f>
              <c:strCache>
                <c:ptCount val="1"/>
                <c:pt idx="0">
                  <c:v>Veneto</c:v>
                </c:pt>
              </c:strCache>
            </c:strRef>
          </c:tx>
          <c:xVal>
            <c:numRef>
              <c:f>'Variazioni 2014'!$H$15</c:f>
              <c:numCache>
                <c:formatCode>0.00</c:formatCode>
                <c:ptCount val="1"/>
                <c:pt idx="0">
                  <c:v>1.5304752847134478E-2</c:v>
                </c:pt>
              </c:numCache>
            </c:numRef>
          </c:xVal>
          <c:yVal>
            <c:numRef>
              <c:f>'Variazioni 2014'!$C$15</c:f>
              <c:numCache>
                <c:formatCode>0.00</c:formatCode>
                <c:ptCount val="1"/>
                <c:pt idx="0">
                  <c:v>0.48001219314504723</c:v>
                </c:pt>
              </c:numCache>
            </c:numRef>
          </c:yVal>
          <c:smooth val="0"/>
        </c:ser>
        <c:ser>
          <c:idx val="32"/>
          <c:order val="32"/>
          <c:tx>
            <c:strRef>
              <c:f>'Variazioni 2014'!$B$16</c:f>
              <c:strCache>
                <c:ptCount val="1"/>
                <c:pt idx="0">
                  <c:v>Liguria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xVal>
            <c:numRef>
              <c:f>'Variazioni 2014'!$H$16</c:f>
              <c:numCache>
                <c:formatCode>0.00</c:formatCode>
                <c:ptCount val="1"/>
                <c:pt idx="0">
                  <c:v>3.943979736829948E-3</c:v>
                </c:pt>
              </c:numCache>
            </c:numRef>
          </c:xVal>
          <c:yVal>
            <c:numRef>
              <c:f>'Variazioni 2014'!$C$16</c:f>
              <c:numCache>
                <c:formatCode>0.00</c:formatCode>
                <c:ptCount val="1"/>
                <c:pt idx="0">
                  <c:v>0.48254876586738371</c:v>
                </c:pt>
              </c:numCache>
            </c:numRef>
          </c:yVal>
          <c:smooth val="0"/>
        </c:ser>
        <c:ser>
          <c:idx val="33"/>
          <c:order val="33"/>
          <c:tx>
            <c:strRef>
              <c:f>'Variazioni 2014'!$B$17</c:f>
              <c:strCache>
                <c:ptCount val="1"/>
                <c:pt idx="0">
                  <c:v>Toscana</c:v>
                </c:pt>
              </c:strCache>
            </c:strRef>
          </c:tx>
          <c:xVal>
            <c:numRef>
              <c:f>'Variazioni 2014'!$H$17</c:f>
              <c:numCache>
                <c:formatCode>0.00</c:formatCode>
                <c:ptCount val="1"/>
                <c:pt idx="0">
                  <c:v>8.0847568100941986E-3</c:v>
                </c:pt>
              </c:numCache>
            </c:numRef>
          </c:xVal>
          <c:yVal>
            <c:numRef>
              <c:f>'Variazioni 2014'!$C$26</c:f>
              <c:numCache>
                <c:formatCode>0.00</c:formatCode>
                <c:ptCount val="1"/>
              </c:numCache>
            </c:numRef>
          </c:yVal>
          <c:smooth val="0"/>
        </c:ser>
        <c:ser>
          <c:idx val="34"/>
          <c:order val="34"/>
          <c:tx>
            <c:strRef>
              <c:f>'Variazioni 2014'!$B$18</c:f>
              <c:strCache>
                <c:ptCount val="1"/>
                <c:pt idx="0">
                  <c:v>Friuli V.G.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xVal>
            <c:numRef>
              <c:f>'Variazioni 2014'!$H$18</c:f>
              <c:numCache>
                <c:formatCode>0.00</c:formatCode>
                <c:ptCount val="1"/>
                <c:pt idx="0">
                  <c:v>4.2631265313460787E-2</c:v>
                </c:pt>
              </c:numCache>
            </c:numRef>
          </c:xVal>
          <c:yVal>
            <c:numRef>
              <c:f>'Variazioni 2014'!$C$18</c:f>
              <c:numCache>
                <c:formatCode>0.00</c:formatCode>
                <c:ptCount val="1"/>
                <c:pt idx="0">
                  <c:v>0.52626868837193663</c:v>
                </c:pt>
              </c:numCache>
            </c:numRef>
          </c:yVal>
          <c:smooth val="0"/>
        </c:ser>
        <c:ser>
          <c:idx val="35"/>
          <c:order val="35"/>
          <c:tx>
            <c:strRef>
              <c:f>'Variazioni 2014'!$B$19</c:f>
              <c:strCache>
                <c:ptCount val="1"/>
                <c:pt idx="0">
                  <c:v>Piemonte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xVal>
            <c:numRef>
              <c:f>'Variazioni 2014'!$H$19</c:f>
              <c:numCache>
                <c:formatCode>0.00</c:formatCode>
                <c:ptCount val="1"/>
                <c:pt idx="0">
                  <c:v>1.8433920714712566E-2</c:v>
                </c:pt>
              </c:numCache>
            </c:numRef>
          </c:xVal>
          <c:yVal>
            <c:numRef>
              <c:f>'Variazioni 2014'!$C$19</c:f>
              <c:numCache>
                <c:formatCode>0.00</c:formatCode>
                <c:ptCount val="1"/>
                <c:pt idx="0">
                  <c:v>0.5495025775755471</c:v>
                </c:pt>
              </c:numCache>
            </c:numRef>
          </c:yVal>
          <c:smooth val="0"/>
        </c:ser>
        <c:ser>
          <c:idx val="36"/>
          <c:order val="36"/>
          <c:tx>
            <c:strRef>
              <c:f>'Variazioni 2014'!$B$20</c:f>
              <c:strCache>
                <c:ptCount val="1"/>
                <c:pt idx="0">
                  <c:v>Trentino A.A.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xVal>
            <c:numRef>
              <c:f>'Variazioni 2014'!$H$20</c:f>
              <c:numCache>
                <c:formatCode>0.00</c:formatCode>
                <c:ptCount val="1"/>
                <c:pt idx="0">
                  <c:v>4.9660478235875244E-2</c:v>
                </c:pt>
              </c:numCache>
            </c:numRef>
          </c:xVal>
          <c:yVal>
            <c:numRef>
              <c:f>'Variazioni 2014'!$C$20</c:f>
              <c:numCache>
                <c:formatCode>0.00</c:formatCode>
                <c:ptCount val="1"/>
                <c:pt idx="0">
                  <c:v>0.59568427002396562</c:v>
                </c:pt>
              </c:numCache>
            </c:numRef>
          </c:yVal>
          <c:smooth val="0"/>
        </c:ser>
        <c:ser>
          <c:idx val="37"/>
          <c:order val="37"/>
          <c:tx>
            <c:strRef>
              <c:f>'Variazioni 2014'!$B$21</c:f>
              <c:strCache>
                <c:ptCount val="1"/>
                <c:pt idx="0">
                  <c:v>Lombardia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xVal>
            <c:numRef>
              <c:f>'Variazioni 2014'!$H$21</c:f>
              <c:numCache>
                <c:formatCode>0.00</c:formatCode>
                <c:ptCount val="1"/>
                <c:pt idx="0">
                  <c:v>-2.6334970043270282E-2</c:v>
                </c:pt>
              </c:numCache>
            </c:numRef>
          </c:xVal>
          <c:yVal>
            <c:numRef>
              <c:f>'Variazioni 2014'!$C$21</c:f>
              <c:numCache>
                <c:formatCode>0.00</c:formatCode>
                <c:ptCount val="1"/>
                <c:pt idx="0">
                  <c:v>0.59571071176701562</c:v>
                </c:pt>
              </c:numCache>
            </c:numRef>
          </c:yVal>
          <c:smooth val="0"/>
        </c:ser>
        <c:ser>
          <c:idx val="38"/>
          <c:order val="38"/>
          <c:tx>
            <c:strRef>
              <c:f>'Variazioni 2014'!$B$22</c:f>
              <c:strCache>
                <c:ptCount val="1"/>
                <c:pt idx="0">
                  <c:v>Lazio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xVal>
            <c:numRef>
              <c:f>'Variazioni 2014'!$H$22</c:f>
              <c:numCache>
                <c:formatCode>0.00</c:formatCode>
                <c:ptCount val="1"/>
                <c:pt idx="0">
                  <c:v>-1.3129257833360761E-2</c:v>
                </c:pt>
              </c:numCache>
            </c:numRef>
          </c:xVal>
          <c:yVal>
            <c:numRef>
              <c:f>'Variazioni 2014'!$C$22</c:f>
              <c:numCache>
                <c:formatCode>0.00</c:formatCode>
                <c:ptCount val="1"/>
                <c:pt idx="0">
                  <c:v>0.59904736689393345</c:v>
                </c:pt>
              </c:numCache>
            </c:numRef>
          </c:yVal>
          <c:smooth val="0"/>
        </c:ser>
        <c:ser>
          <c:idx val="39"/>
          <c:order val="39"/>
          <c:tx>
            <c:strRef>
              <c:f>'Variazioni 2014'!$B$23</c:f>
              <c:strCache>
                <c:ptCount val="1"/>
                <c:pt idx="0">
                  <c:v>Emilia Rom.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xVal>
            <c:numRef>
              <c:f>'Variazioni 2014'!$H$23</c:f>
              <c:numCache>
                <c:formatCode>0.00</c:formatCode>
                <c:ptCount val="1"/>
                <c:pt idx="0">
                  <c:v>2.3401009862892612E-2</c:v>
                </c:pt>
              </c:numCache>
            </c:numRef>
          </c:xVal>
          <c:yVal>
            <c:numRef>
              <c:f>'Variazioni 2014'!$C$23</c:f>
              <c:numCache>
                <c:formatCode>0.00</c:formatCode>
                <c:ptCount val="1"/>
                <c:pt idx="0">
                  <c:v>0.5997977343831894</c:v>
                </c:pt>
              </c:numCache>
            </c:numRef>
          </c:yVal>
          <c:smooth val="0"/>
        </c:ser>
        <c:ser>
          <c:idx val="40"/>
          <c:order val="40"/>
          <c:tx>
            <c:strRef>
              <c:f>'Variazioni 2014'!$B$4</c:f>
              <c:strCache>
                <c:ptCount val="1"/>
                <c:pt idx="0">
                  <c:v>Calabria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2014'!$H$4</c:f>
              <c:numCache>
                <c:formatCode>0.00</c:formatCode>
                <c:ptCount val="1"/>
                <c:pt idx="0">
                  <c:v>-4.0316844378603403E-2</c:v>
                </c:pt>
              </c:numCache>
            </c:numRef>
          </c:xVal>
          <c:yVal>
            <c:numRef>
              <c:f>'Variazioni 2014'!$C$4</c:f>
              <c:numCache>
                <c:formatCode>0.00</c:formatCode>
                <c:ptCount val="1"/>
                <c:pt idx="0">
                  <c:v>0.16282622083609954</c:v>
                </c:pt>
              </c:numCache>
            </c:numRef>
          </c:yVal>
          <c:smooth val="0"/>
        </c:ser>
        <c:ser>
          <c:idx val="41"/>
          <c:order val="41"/>
          <c:tx>
            <c:strRef>
              <c:f>'Variazioni 2014'!$B$5</c:f>
              <c:strCache>
                <c:ptCount val="1"/>
                <c:pt idx="0">
                  <c:v>Sicilia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2014'!$H$5</c:f>
              <c:numCache>
                <c:formatCode>0.00</c:formatCode>
                <c:ptCount val="1"/>
                <c:pt idx="0">
                  <c:v>-2.8619776472652077E-2</c:v>
                </c:pt>
              </c:numCache>
            </c:numRef>
          </c:xVal>
          <c:yVal>
            <c:numRef>
              <c:f>'Variazioni 2014'!$C$5</c:f>
              <c:numCache>
                <c:formatCode>0.00</c:formatCode>
                <c:ptCount val="1"/>
                <c:pt idx="0">
                  <c:v>0.21441456397467001</c:v>
                </c:pt>
              </c:numCache>
            </c:numRef>
          </c:yVal>
          <c:smooth val="0"/>
        </c:ser>
        <c:ser>
          <c:idx val="42"/>
          <c:order val="42"/>
          <c:tx>
            <c:strRef>
              <c:f>'Variazioni 2014'!$B$6</c:f>
              <c:strCache>
                <c:ptCount val="1"/>
                <c:pt idx="0">
                  <c:v>Molise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2014'!$H$6</c:f>
              <c:numCache>
                <c:formatCode>0.00</c:formatCode>
                <c:ptCount val="1"/>
                <c:pt idx="0">
                  <c:v>0.12137466709419871</c:v>
                </c:pt>
              </c:numCache>
            </c:numRef>
          </c:xVal>
          <c:yVal>
            <c:numRef>
              <c:f>'Variazioni 2014'!$C$6</c:f>
              <c:numCache>
                <c:formatCode>0.00</c:formatCode>
                <c:ptCount val="1"/>
                <c:pt idx="0">
                  <c:v>0.25197727405005471</c:v>
                </c:pt>
              </c:numCache>
            </c:numRef>
          </c:yVal>
          <c:smooth val="0"/>
        </c:ser>
        <c:ser>
          <c:idx val="43"/>
          <c:order val="43"/>
          <c:tx>
            <c:strRef>
              <c:f>'Variazioni 2014'!$B$7</c:f>
              <c:strCache>
                <c:ptCount val="1"/>
                <c:pt idx="0">
                  <c:v>Puglia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2014'!$H$7</c:f>
              <c:numCache>
                <c:formatCode>0.00</c:formatCode>
                <c:ptCount val="1"/>
                <c:pt idx="0">
                  <c:v>-7.376928929611149E-3</c:v>
                </c:pt>
              </c:numCache>
            </c:numRef>
          </c:xVal>
          <c:yVal>
            <c:numRef>
              <c:f>'Variazioni 2014'!$C$7</c:f>
              <c:numCache>
                <c:formatCode>0.00</c:formatCode>
                <c:ptCount val="1"/>
                <c:pt idx="0">
                  <c:v>0.25417524515810669</c:v>
                </c:pt>
              </c:numCache>
            </c:numRef>
          </c:yVal>
          <c:smooth val="0"/>
        </c:ser>
        <c:ser>
          <c:idx val="44"/>
          <c:order val="44"/>
          <c:tx>
            <c:strRef>
              <c:f>'Variazioni 2014'!$B$8</c:f>
              <c:strCache>
                <c:ptCount val="1"/>
                <c:pt idx="0">
                  <c:v>Basilicata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2014'!$H$8</c:f>
              <c:numCache>
                <c:formatCode>0.00</c:formatCode>
                <c:ptCount val="1"/>
                <c:pt idx="0">
                  <c:v>0.15743051390421356</c:v>
                </c:pt>
              </c:numCache>
            </c:numRef>
          </c:xVal>
          <c:yVal>
            <c:numRef>
              <c:f>'Variazioni 2014'!$C$8</c:f>
              <c:numCache>
                <c:formatCode>0.00</c:formatCode>
                <c:ptCount val="1"/>
                <c:pt idx="0">
                  <c:v>0.27545045703557625</c:v>
                </c:pt>
              </c:numCache>
            </c:numRef>
          </c:yVal>
          <c:smooth val="0"/>
        </c:ser>
        <c:ser>
          <c:idx val="45"/>
          <c:order val="45"/>
          <c:tx>
            <c:strRef>
              <c:f>'Variazioni 2014'!$B$9</c:f>
              <c:strCache>
                <c:ptCount val="1"/>
                <c:pt idx="0">
                  <c:v>Campania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2014'!$H$9</c:f>
              <c:numCache>
                <c:formatCode>0.00</c:formatCode>
                <c:ptCount val="1"/>
                <c:pt idx="0">
                  <c:v>-3.4944065541408921E-2</c:v>
                </c:pt>
              </c:numCache>
            </c:numRef>
          </c:xVal>
          <c:yVal>
            <c:numRef>
              <c:f>'Variazioni 2014'!$C$9</c:f>
              <c:numCache>
                <c:formatCode>0.00</c:formatCode>
                <c:ptCount val="1"/>
                <c:pt idx="0">
                  <c:v>0.27837782905729402</c:v>
                </c:pt>
              </c:numCache>
            </c:numRef>
          </c:yVal>
          <c:smooth val="0"/>
        </c:ser>
        <c:ser>
          <c:idx val="46"/>
          <c:order val="46"/>
          <c:tx>
            <c:strRef>
              <c:f>'Variazioni 2014'!$B$10</c:f>
              <c:strCache>
                <c:ptCount val="1"/>
                <c:pt idx="0">
                  <c:v>Sardegna</c:v>
                </c:pt>
              </c:strCache>
            </c:strRef>
          </c:tx>
          <c:spPr>
            <a:ln w="12700">
              <a:solidFill>
                <a:srgbClr val="FF66FF"/>
              </a:solidFill>
              <a:prstDash val="solid"/>
            </a:ln>
          </c:spPr>
          <c:xVal>
            <c:numRef>
              <c:f>'Variazioni 2014'!$H$10</c:f>
              <c:numCache>
                <c:formatCode>0.00</c:formatCode>
                <c:ptCount val="1"/>
                <c:pt idx="0">
                  <c:v>-3.6889120210954272E-2</c:v>
                </c:pt>
              </c:numCache>
            </c:numRef>
          </c:xVal>
          <c:yVal>
            <c:numRef>
              <c:f>'Variazioni 2014'!$C$10</c:f>
              <c:numCache>
                <c:formatCode>0.00</c:formatCode>
                <c:ptCount val="1"/>
                <c:pt idx="0">
                  <c:v>0.2796215773862592</c:v>
                </c:pt>
              </c:numCache>
            </c:numRef>
          </c:yVal>
          <c:smooth val="0"/>
        </c:ser>
        <c:ser>
          <c:idx val="47"/>
          <c:order val="47"/>
          <c:tx>
            <c:strRef>
              <c:f>'Variazioni 2014'!$B$11</c:f>
              <c:strCache>
                <c:ptCount val="1"/>
                <c:pt idx="0">
                  <c:v>Valle D’Aosta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xVal>
            <c:numRef>
              <c:f>'Variazioni 2014'!$H$11</c:f>
              <c:numCache>
                <c:formatCode>0.00</c:formatCode>
                <c:ptCount val="1"/>
                <c:pt idx="0">
                  <c:v>-7.6535150111900138E-2</c:v>
                </c:pt>
              </c:numCache>
            </c:numRef>
          </c:xVal>
          <c:yVal>
            <c:numRef>
              <c:f>'Variazioni 2014'!$C$11</c:f>
              <c:numCache>
                <c:formatCode>0.00</c:formatCode>
                <c:ptCount val="1"/>
                <c:pt idx="0">
                  <c:v>0.36378292628201531</c:v>
                </c:pt>
              </c:numCache>
            </c:numRef>
          </c:yVal>
          <c:smooth val="0"/>
        </c:ser>
        <c:ser>
          <c:idx val="48"/>
          <c:order val="48"/>
          <c:tx>
            <c:strRef>
              <c:f>'Variazioni 2014'!$B$12</c:f>
              <c:strCache>
                <c:ptCount val="1"/>
                <c:pt idx="0">
                  <c:v>Umbria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xVal>
            <c:numRef>
              <c:f>'Variazioni 2014'!$H$12</c:f>
              <c:numCache>
                <c:formatCode>0.00</c:formatCode>
                <c:ptCount val="1"/>
                <c:pt idx="0">
                  <c:v>-6.8976732359816127E-3</c:v>
                </c:pt>
              </c:numCache>
            </c:numRef>
          </c:xVal>
          <c:yVal>
            <c:numRef>
              <c:f>'Variazioni 2014'!$C$12</c:f>
              <c:numCache>
                <c:formatCode>0.00</c:formatCode>
                <c:ptCount val="1"/>
                <c:pt idx="0">
                  <c:v>0.37606933722798364</c:v>
                </c:pt>
              </c:numCache>
            </c:numRef>
          </c:yVal>
          <c:smooth val="0"/>
        </c:ser>
        <c:ser>
          <c:idx val="49"/>
          <c:order val="49"/>
          <c:tx>
            <c:strRef>
              <c:f>'Variazioni 2014'!$B$13</c:f>
              <c:strCache>
                <c:ptCount val="1"/>
                <c:pt idx="0">
                  <c:v>Abruzzo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xVal>
            <c:numRef>
              <c:f>'Variazioni 2014'!$H$13</c:f>
              <c:numCache>
                <c:formatCode>0.00</c:formatCode>
                <c:ptCount val="1"/>
                <c:pt idx="0">
                  <c:v>-2.6414241987655535E-2</c:v>
                </c:pt>
              </c:numCache>
            </c:numRef>
          </c:xVal>
          <c:yVal>
            <c:numRef>
              <c:f>'Variazioni 2014'!$C$13</c:f>
              <c:numCache>
                <c:formatCode>0.00</c:formatCode>
                <c:ptCount val="1"/>
                <c:pt idx="0">
                  <c:v>0.39503531030560618</c:v>
                </c:pt>
              </c:numCache>
            </c:numRef>
          </c:yVal>
          <c:smooth val="0"/>
        </c:ser>
        <c:ser>
          <c:idx val="50"/>
          <c:order val="50"/>
          <c:tx>
            <c:strRef>
              <c:f>'Variazioni 2014'!$B$14</c:f>
              <c:strCache>
                <c:ptCount val="1"/>
                <c:pt idx="0">
                  <c:v>Marche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xVal>
            <c:numRef>
              <c:f>'Variazioni 2014'!$H$14</c:f>
              <c:numCache>
                <c:formatCode>0.00</c:formatCode>
                <c:ptCount val="1"/>
                <c:pt idx="0">
                  <c:v>2.7523326680985737E-2</c:v>
                </c:pt>
              </c:numCache>
            </c:numRef>
          </c:xVal>
          <c:yVal>
            <c:numRef>
              <c:f>'Variazioni 2014'!$C$14</c:f>
              <c:numCache>
                <c:formatCode>0.00</c:formatCode>
                <c:ptCount val="1"/>
                <c:pt idx="0">
                  <c:v>0.43932894312433662</c:v>
                </c:pt>
              </c:numCache>
            </c:numRef>
          </c:yVal>
          <c:smooth val="0"/>
        </c:ser>
        <c:ser>
          <c:idx val="51"/>
          <c:order val="51"/>
          <c:tx>
            <c:strRef>
              <c:f>'Variazioni 2014'!$B$15</c:f>
              <c:strCache>
                <c:ptCount val="1"/>
                <c:pt idx="0">
                  <c:v>Veneto</c:v>
                </c:pt>
              </c:strCache>
            </c:strRef>
          </c:tx>
          <c:xVal>
            <c:numRef>
              <c:f>'Variazioni 2014'!$H$15</c:f>
              <c:numCache>
                <c:formatCode>0.00</c:formatCode>
                <c:ptCount val="1"/>
                <c:pt idx="0">
                  <c:v>1.5304752847134478E-2</c:v>
                </c:pt>
              </c:numCache>
            </c:numRef>
          </c:xVal>
          <c:yVal>
            <c:numRef>
              <c:f>'Variazioni 2014'!$C$15</c:f>
              <c:numCache>
                <c:formatCode>0.00</c:formatCode>
                <c:ptCount val="1"/>
                <c:pt idx="0">
                  <c:v>0.48001219314504723</c:v>
                </c:pt>
              </c:numCache>
            </c:numRef>
          </c:yVal>
          <c:smooth val="0"/>
        </c:ser>
        <c:ser>
          <c:idx val="52"/>
          <c:order val="52"/>
          <c:tx>
            <c:strRef>
              <c:f>'Variazioni 2014'!$B$16</c:f>
              <c:strCache>
                <c:ptCount val="1"/>
                <c:pt idx="0">
                  <c:v>Liguria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xVal>
            <c:numRef>
              <c:f>'Variazioni 2014'!$H$16</c:f>
              <c:numCache>
                <c:formatCode>0.00</c:formatCode>
                <c:ptCount val="1"/>
                <c:pt idx="0">
                  <c:v>3.943979736829948E-3</c:v>
                </c:pt>
              </c:numCache>
            </c:numRef>
          </c:xVal>
          <c:yVal>
            <c:numRef>
              <c:f>'Variazioni 2014'!$C$16</c:f>
              <c:numCache>
                <c:formatCode>0.00</c:formatCode>
                <c:ptCount val="1"/>
                <c:pt idx="0">
                  <c:v>0.48254876586738371</c:v>
                </c:pt>
              </c:numCache>
            </c:numRef>
          </c:yVal>
          <c:smooth val="0"/>
        </c:ser>
        <c:ser>
          <c:idx val="53"/>
          <c:order val="53"/>
          <c:tx>
            <c:strRef>
              <c:f>'Variazioni 2014'!$B$17</c:f>
              <c:strCache>
                <c:ptCount val="1"/>
                <c:pt idx="0">
                  <c:v>Toscana</c:v>
                </c:pt>
              </c:strCache>
            </c:strRef>
          </c:tx>
          <c:xVal>
            <c:numRef>
              <c:f>'Variazioni 2014'!$H$17</c:f>
              <c:numCache>
                <c:formatCode>0.00</c:formatCode>
                <c:ptCount val="1"/>
                <c:pt idx="0">
                  <c:v>8.0847568100941986E-3</c:v>
                </c:pt>
              </c:numCache>
            </c:numRef>
          </c:xVal>
          <c:yVal>
            <c:numRef>
              <c:f>'Variazioni 2014'!$C$26</c:f>
              <c:numCache>
                <c:formatCode>0.00</c:formatCode>
                <c:ptCount val="1"/>
              </c:numCache>
            </c:numRef>
          </c:yVal>
          <c:smooth val="0"/>
        </c:ser>
        <c:ser>
          <c:idx val="54"/>
          <c:order val="54"/>
          <c:tx>
            <c:strRef>
              <c:f>'Variazioni 2014'!$B$18</c:f>
              <c:strCache>
                <c:ptCount val="1"/>
                <c:pt idx="0">
                  <c:v>Friuli V.G.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xVal>
            <c:numRef>
              <c:f>'Variazioni 2014'!$H$18</c:f>
              <c:numCache>
                <c:formatCode>0.00</c:formatCode>
                <c:ptCount val="1"/>
                <c:pt idx="0">
                  <c:v>4.2631265313460787E-2</c:v>
                </c:pt>
              </c:numCache>
            </c:numRef>
          </c:xVal>
          <c:yVal>
            <c:numRef>
              <c:f>'Variazioni 2014'!$C$18</c:f>
              <c:numCache>
                <c:formatCode>0.00</c:formatCode>
                <c:ptCount val="1"/>
                <c:pt idx="0">
                  <c:v>0.52626868837193663</c:v>
                </c:pt>
              </c:numCache>
            </c:numRef>
          </c:yVal>
          <c:smooth val="0"/>
        </c:ser>
        <c:ser>
          <c:idx val="55"/>
          <c:order val="55"/>
          <c:tx>
            <c:strRef>
              <c:f>'Variazioni 2014'!$B$19</c:f>
              <c:strCache>
                <c:ptCount val="1"/>
                <c:pt idx="0">
                  <c:v>Piemonte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xVal>
            <c:numRef>
              <c:f>'Variazioni 2014'!$H$19</c:f>
              <c:numCache>
                <c:formatCode>0.00</c:formatCode>
                <c:ptCount val="1"/>
                <c:pt idx="0">
                  <c:v>1.8433920714712566E-2</c:v>
                </c:pt>
              </c:numCache>
            </c:numRef>
          </c:xVal>
          <c:yVal>
            <c:numRef>
              <c:f>'Variazioni 2014'!$C$19</c:f>
              <c:numCache>
                <c:formatCode>0.00</c:formatCode>
                <c:ptCount val="1"/>
                <c:pt idx="0">
                  <c:v>0.5495025775755471</c:v>
                </c:pt>
              </c:numCache>
            </c:numRef>
          </c:yVal>
          <c:smooth val="0"/>
        </c:ser>
        <c:ser>
          <c:idx val="56"/>
          <c:order val="56"/>
          <c:tx>
            <c:strRef>
              <c:f>'Variazioni 2014'!$B$20</c:f>
              <c:strCache>
                <c:ptCount val="1"/>
                <c:pt idx="0">
                  <c:v>Trentino A.A.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xVal>
            <c:numRef>
              <c:f>'Variazioni 2014'!$H$20</c:f>
              <c:numCache>
                <c:formatCode>0.00</c:formatCode>
                <c:ptCount val="1"/>
                <c:pt idx="0">
                  <c:v>4.9660478235875244E-2</c:v>
                </c:pt>
              </c:numCache>
            </c:numRef>
          </c:xVal>
          <c:yVal>
            <c:numRef>
              <c:f>'Variazioni 2014'!$C$20</c:f>
              <c:numCache>
                <c:formatCode>0.00</c:formatCode>
                <c:ptCount val="1"/>
                <c:pt idx="0">
                  <c:v>0.59568427002396562</c:v>
                </c:pt>
              </c:numCache>
            </c:numRef>
          </c:yVal>
          <c:smooth val="0"/>
        </c:ser>
        <c:ser>
          <c:idx val="57"/>
          <c:order val="57"/>
          <c:tx>
            <c:strRef>
              <c:f>'Variazioni 2014'!$B$21</c:f>
              <c:strCache>
                <c:ptCount val="1"/>
                <c:pt idx="0">
                  <c:v>Lombardia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xVal>
            <c:numRef>
              <c:f>'Variazioni 2014'!$H$21</c:f>
              <c:numCache>
                <c:formatCode>0.00</c:formatCode>
                <c:ptCount val="1"/>
                <c:pt idx="0">
                  <c:v>-2.6334970043270282E-2</c:v>
                </c:pt>
              </c:numCache>
            </c:numRef>
          </c:xVal>
          <c:yVal>
            <c:numRef>
              <c:f>'Variazioni 2014'!$C$21</c:f>
              <c:numCache>
                <c:formatCode>0.00</c:formatCode>
                <c:ptCount val="1"/>
                <c:pt idx="0">
                  <c:v>0.59571071176701562</c:v>
                </c:pt>
              </c:numCache>
            </c:numRef>
          </c:yVal>
          <c:smooth val="0"/>
        </c:ser>
        <c:ser>
          <c:idx val="58"/>
          <c:order val="58"/>
          <c:tx>
            <c:strRef>
              <c:f>'Variazioni 2014'!$B$22</c:f>
              <c:strCache>
                <c:ptCount val="1"/>
                <c:pt idx="0">
                  <c:v>Lazio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xVal>
            <c:numRef>
              <c:f>'Variazioni 2014'!$H$22</c:f>
              <c:numCache>
                <c:formatCode>0.00</c:formatCode>
                <c:ptCount val="1"/>
                <c:pt idx="0">
                  <c:v>-1.3129257833360761E-2</c:v>
                </c:pt>
              </c:numCache>
            </c:numRef>
          </c:xVal>
          <c:yVal>
            <c:numRef>
              <c:f>'Variazioni 2014'!$C$22</c:f>
              <c:numCache>
                <c:formatCode>0.00</c:formatCode>
                <c:ptCount val="1"/>
                <c:pt idx="0">
                  <c:v>0.59904736689393345</c:v>
                </c:pt>
              </c:numCache>
            </c:numRef>
          </c:yVal>
          <c:smooth val="0"/>
        </c:ser>
        <c:ser>
          <c:idx val="59"/>
          <c:order val="59"/>
          <c:tx>
            <c:strRef>
              <c:f>'Variazioni 2014'!$B$23</c:f>
              <c:strCache>
                <c:ptCount val="1"/>
                <c:pt idx="0">
                  <c:v>Emilia Rom.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xVal>
            <c:numRef>
              <c:f>'Variazioni 2014'!$H$23</c:f>
              <c:numCache>
                <c:formatCode>0.00</c:formatCode>
                <c:ptCount val="1"/>
                <c:pt idx="0">
                  <c:v>2.3401009862892612E-2</c:v>
                </c:pt>
              </c:numCache>
            </c:numRef>
          </c:xVal>
          <c:yVal>
            <c:numRef>
              <c:f>'Variazioni 2014'!$C$23</c:f>
              <c:numCache>
                <c:formatCode>0.00</c:formatCode>
                <c:ptCount val="1"/>
                <c:pt idx="0">
                  <c:v>0.5997977343831894</c:v>
                </c:pt>
              </c:numCache>
            </c:numRef>
          </c:yVal>
          <c:smooth val="0"/>
        </c:ser>
        <c:ser>
          <c:idx val="60"/>
          <c:order val="60"/>
          <c:tx>
            <c:strRef>
              <c:f>'Variazioni 2014'!$B$4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2014'!$H$4</c:f>
              <c:numCache>
                <c:formatCode>0.00</c:formatCode>
                <c:ptCount val="1"/>
                <c:pt idx="0">
                  <c:v>-4.0316844378603403E-2</c:v>
                </c:pt>
              </c:numCache>
            </c:numRef>
          </c:xVal>
          <c:yVal>
            <c:numRef>
              <c:f>'Variazioni 2014'!$C$4</c:f>
              <c:numCache>
                <c:formatCode>0.00</c:formatCode>
                <c:ptCount val="1"/>
                <c:pt idx="0">
                  <c:v>0.16282622083609954</c:v>
                </c:pt>
              </c:numCache>
            </c:numRef>
          </c:yVal>
          <c:smooth val="0"/>
        </c:ser>
        <c:ser>
          <c:idx val="61"/>
          <c:order val="61"/>
          <c:tx>
            <c:strRef>
              <c:f>'Variazioni 2014'!$B$5</c:f>
              <c:strCache>
                <c:ptCount val="1"/>
                <c:pt idx="0">
                  <c:v>Sicilia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2014'!$H$5</c:f>
              <c:numCache>
                <c:formatCode>0.00</c:formatCode>
                <c:ptCount val="1"/>
                <c:pt idx="0">
                  <c:v>-2.8619776472652077E-2</c:v>
                </c:pt>
              </c:numCache>
            </c:numRef>
          </c:xVal>
          <c:yVal>
            <c:numRef>
              <c:f>'Variazioni 2014'!$C$5</c:f>
              <c:numCache>
                <c:formatCode>0.00</c:formatCode>
                <c:ptCount val="1"/>
                <c:pt idx="0">
                  <c:v>0.21441456397467001</c:v>
                </c:pt>
              </c:numCache>
            </c:numRef>
          </c:yVal>
          <c:smooth val="0"/>
        </c:ser>
        <c:ser>
          <c:idx val="62"/>
          <c:order val="62"/>
          <c:tx>
            <c:strRef>
              <c:f>'Variazioni 2014'!$B$6</c:f>
              <c:strCache>
                <c:ptCount val="1"/>
                <c:pt idx="0">
                  <c:v>Molise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noFill/>
                <a:prstDash val="solid"/>
              </a:ln>
            </c:spPr>
          </c:marker>
          <c:xVal>
            <c:numRef>
              <c:f>'Variazioni 2014'!$H$6</c:f>
              <c:numCache>
                <c:formatCode>0.00</c:formatCode>
                <c:ptCount val="1"/>
                <c:pt idx="0">
                  <c:v>0.12137466709419871</c:v>
                </c:pt>
              </c:numCache>
            </c:numRef>
          </c:xVal>
          <c:yVal>
            <c:numRef>
              <c:f>'Variazioni 2014'!$C$6</c:f>
              <c:numCache>
                <c:formatCode>0.00</c:formatCode>
                <c:ptCount val="1"/>
                <c:pt idx="0">
                  <c:v>0.25197727405005471</c:v>
                </c:pt>
              </c:numCache>
            </c:numRef>
          </c:yVal>
          <c:smooth val="0"/>
        </c:ser>
        <c:ser>
          <c:idx val="63"/>
          <c:order val="63"/>
          <c:tx>
            <c:strRef>
              <c:f>'Variazioni 2014'!$B$7</c:f>
              <c:strCache>
                <c:ptCount val="1"/>
                <c:pt idx="0">
                  <c:v>Puglia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2014'!$H$7</c:f>
              <c:numCache>
                <c:formatCode>0.00</c:formatCode>
                <c:ptCount val="1"/>
                <c:pt idx="0">
                  <c:v>-7.376928929611149E-3</c:v>
                </c:pt>
              </c:numCache>
            </c:numRef>
          </c:xVal>
          <c:yVal>
            <c:numRef>
              <c:f>'Variazioni 2014'!$C$7</c:f>
              <c:numCache>
                <c:formatCode>0.00</c:formatCode>
                <c:ptCount val="1"/>
                <c:pt idx="0">
                  <c:v>0.25417524515810669</c:v>
                </c:pt>
              </c:numCache>
            </c:numRef>
          </c:yVal>
          <c:smooth val="0"/>
        </c:ser>
        <c:ser>
          <c:idx val="64"/>
          <c:order val="64"/>
          <c:tx>
            <c:strRef>
              <c:f>'Variazioni 2014'!$B$8</c:f>
              <c:strCache>
                <c:ptCount val="1"/>
                <c:pt idx="0">
                  <c:v>Basilicata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'Variazioni 2014'!$H$8</c:f>
              <c:numCache>
                <c:formatCode>0.00</c:formatCode>
                <c:ptCount val="1"/>
                <c:pt idx="0">
                  <c:v>0.15743051390421356</c:v>
                </c:pt>
              </c:numCache>
            </c:numRef>
          </c:xVal>
          <c:yVal>
            <c:numRef>
              <c:f>'Variazioni 2014'!$C$8</c:f>
              <c:numCache>
                <c:formatCode>0.00</c:formatCode>
                <c:ptCount val="1"/>
                <c:pt idx="0">
                  <c:v>0.27545045703557625</c:v>
                </c:pt>
              </c:numCache>
            </c:numRef>
          </c:yVal>
          <c:smooth val="0"/>
        </c:ser>
        <c:ser>
          <c:idx val="65"/>
          <c:order val="65"/>
          <c:tx>
            <c:strRef>
              <c:f>'Variazioni 2014'!$B$9</c:f>
              <c:strCache>
                <c:ptCount val="1"/>
                <c:pt idx="0">
                  <c:v>Campania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2014'!$H$9</c:f>
              <c:numCache>
                <c:formatCode>0.00</c:formatCode>
                <c:ptCount val="1"/>
                <c:pt idx="0">
                  <c:v>-3.4944065541408921E-2</c:v>
                </c:pt>
              </c:numCache>
            </c:numRef>
          </c:xVal>
          <c:yVal>
            <c:numRef>
              <c:f>'Variazioni 2014'!$C$9</c:f>
              <c:numCache>
                <c:formatCode>0.00</c:formatCode>
                <c:ptCount val="1"/>
                <c:pt idx="0">
                  <c:v>0.27837782905729402</c:v>
                </c:pt>
              </c:numCache>
            </c:numRef>
          </c:yVal>
          <c:smooth val="0"/>
        </c:ser>
        <c:ser>
          <c:idx val="66"/>
          <c:order val="66"/>
          <c:tx>
            <c:strRef>
              <c:f>'Variazioni 2014'!$B$10</c:f>
              <c:strCache>
                <c:ptCount val="1"/>
                <c:pt idx="0">
                  <c:v>Sardegna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2014'!$H$10</c:f>
              <c:numCache>
                <c:formatCode>0.00</c:formatCode>
                <c:ptCount val="1"/>
                <c:pt idx="0">
                  <c:v>-3.6889120210954272E-2</c:v>
                </c:pt>
              </c:numCache>
            </c:numRef>
          </c:xVal>
          <c:yVal>
            <c:numRef>
              <c:f>'Variazioni 2014'!$C$10</c:f>
              <c:numCache>
                <c:formatCode>0.00</c:formatCode>
                <c:ptCount val="1"/>
                <c:pt idx="0">
                  <c:v>0.2796215773862592</c:v>
                </c:pt>
              </c:numCache>
            </c:numRef>
          </c:yVal>
          <c:smooth val="0"/>
        </c:ser>
        <c:ser>
          <c:idx val="67"/>
          <c:order val="67"/>
          <c:tx>
            <c:strRef>
              <c:f>'Variazioni 2014'!$B$11</c:f>
              <c:strCache>
                <c:ptCount val="1"/>
                <c:pt idx="0">
                  <c:v>Valle D’Aosta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2014'!$H$11</c:f>
              <c:numCache>
                <c:formatCode>0.00</c:formatCode>
                <c:ptCount val="1"/>
                <c:pt idx="0">
                  <c:v>-7.6535150111900138E-2</c:v>
                </c:pt>
              </c:numCache>
            </c:numRef>
          </c:xVal>
          <c:yVal>
            <c:numRef>
              <c:f>'Variazioni 2014'!$C$11</c:f>
              <c:numCache>
                <c:formatCode>0.00</c:formatCode>
                <c:ptCount val="1"/>
                <c:pt idx="0">
                  <c:v>0.36378292628201531</c:v>
                </c:pt>
              </c:numCache>
            </c:numRef>
          </c:yVal>
          <c:smooth val="0"/>
        </c:ser>
        <c:ser>
          <c:idx val="68"/>
          <c:order val="68"/>
          <c:tx>
            <c:strRef>
              <c:f>'Variazioni 2014'!$B$12</c:f>
              <c:strCache>
                <c:ptCount val="1"/>
                <c:pt idx="0">
                  <c:v>Umbria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2014'!$H$12</c:f>
              <c:numCache>
                <c:formatCode>0.00</c:formatCode>
                <c:ptCount val="1"/>
                <c:pt idx="0">
                  <c:v>-6.8976732359816127E-3</c:v>
                </c:pt>
              </c:numCache>
            </c:numRef>
          </c:xVal>
          <c:yVal>
            <c:numRef>
              <c:f>'Variazioni 2014'!$C$12</c:f>
              <c:numCache>
                <c:formatCode>0.00</c:formatCode>
                <c:ptCount val="1"/>
                <c:pt idx="0">
                  <c:v>0.37606933722798364</c:v>
                </c:pt>
              </c:numCache>
            </c:numRef>
          </c:yVal>
          <c:smooth val="0"/>
        </c:ser>
        <c:ser>
          <c:idx val="69"/>
          <c:order val="69"/>
          <c:tx>
            <c:strRef>
              <c:f>'Variazioni 2014'!$B$13</c:f>
              <c:strCache>
                <c:ptCount val="1"/>
                <c:pt idx="0">
                  <c:v>Abruzzo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x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'Variazioni 2014'!$H$13</c:f>
              <c:numCache>
                <c:formatCode>0.00</c:formatCode>
                <c:ptCount val="1"/>
                <c:pt idx="0">
                  <c:v>-2.6414241987655535E-2</c:v>
                </c:pt>
              </c:numCache>
            </c:numRef>
          </c:xVal>
          <c:yVal>
            <c:numRef>
              <c:f>'Variazioni 2014'!$C$13</c:f>
              <c:numCache>
                <c:formatCode>0.00</c:formatCode>
                <c:ptCount val="1"/>
                <c:pt idx="0">
                  <c:v>0.39503531030560618</c:v>
                </c:pt>
              </c:numCache>
            </c:numRef>
          </c:yVal>
          <c:smooth val="0"/>
        </c:ser>
        <c:ser>
          <c:idx val="70"/>
          <c:order val="70"/>
          <c:tx>
            <c:strRef>
              <c:f>'Variazioni 2014'!$B$14</c:f>
              <c:strCache>
                <c:ptCount val="1"/>
                <c:pt idx="0">
                  <c:v>Marche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'Variazioni 2014'!$H$14</c:f>
              <c:numCache>
                <c:formatCode>0.00</c:formatCode>
                <c:ptCount val="1"/>
                <c:pt idx="0">
                  <c:v>2.7523326680985737E-2</c:v>
                </c:pt>
              </c:numCache>
            </c:numRef>
          </c:xVal>
          <c:yVal>
            <c:numRef>
              <c:f>'Variazioni 2014'!$C$14</c:f>
              <c:numCache>
                <c:formatCode>0.00</c:formatCode>
                <c:ptCount val="1"/>
                <c:pt idx="0">
                  <c:v>0.43932894312433662</c:v>
                </c:pt>
              </c:numCache>
            </c:numRef>
          </c:yVal>
          <c:smooth val="0"/>
        </c:ser>
        <c:ser>
          <c:idx val="72"/>
          <c:order val="71"/>
          <c:tx>
            <c:strRef>
              <c:f>'Variazioni 2014'!$B$16</c:f>
              <c:strCache>
                <c:ptCount val="1"/>
                <c:pt idx="0">
                  <c:v>Liguria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'Variazioni 2014'!$H$16</c:f>
              <c:numCache>
                <c:formatCode>0.00</c:formatCode>
                <c:ptCount val="1"/>
                <c:pt idx="0">
                  <c:v>3.943979736829948E-3</c:v>
                </c:pt>
              </c:numCache>
            </c:numRef>
          </c:xVal>
          <c:yVal>
            <c:numRef>
              <c:f>'Variazioni 2014'!$C$16</c:f>
              <c:numCache>
                <c:formatCode>0.00</c:formatCode>
                <c:ptCount val="1"/>
                <c:pt idx="0">
                  <c:v>0.48254876586738371</c:v>
                </c:pt>
              </c:numCache>
            </c:numRef>
          </c:yVal>
          <c:smooth val="0"/>
        </c:ser>
        <c:ser>
          <c:idx val="73"/>
          <c:order val="72"/>
          <c:tx>
            <c:strRef>
              <c:f>'Variazioni 2014'!$B$17</c:f>
              <c:strCache>
                <c:ptCount val="1"/>
                <c:pt idx="0">
                  <c:v>Toscana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'Variazioni 2014'!$H$17</c:f>
              <c:numCache>
                <c:formatCode>0.00</c:formatCode>
                <c:ptCount val="1"/>
                <c:pt idx="0">
                  <c:v>8.0847568100941986E-3</c:v>
                </c:pt>
              </c:numCache>
            </c:numRef>
          </c:xVal>
          <c:yVal>
            <c:numRef>
              <c:f>'Variazioni 2014'!$C$26</c:f>
              <c:numCache>
                <c:formatCode>0.00</c:formatCode>
                <c:ptCount val="1"/>
              </c:numCache>
            </c:numRef>
          </c:yVal>
          <c:smooth val="0"/>
        </c:ser>
        <c:ser>
          <c:idx val="74"/>
          <c:order val="73"/>
          <c:tx>
            <c:strRef>
              <c:f>'Variazioni 2014'!$B$18</c:f>
              <c:strCache>
                <c:ptCount val="1"/>
                <c:pt idx="0">
                  <c:v>Friuli V.G.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'Variazioni 2014'!$H$18</c:f>
              <c:numCache>
                <c:formatCode>0.00</c:formatCode>
                <c:ptCount val="1"/>
                <c:pt idx="0">
                  <c:v>4.2631265313460787E-2</c:v>
                </c:pt>
              </c:numCache>
            </c:numRef>
          </c:xVal>
          <c:yVal>
            <c:numRef>
              <c:f>'Variazioni 2014'!$C$18</c:f>
              <c:numCache>
                <c:formatCode>0.00</c:formatCode>
                <c:ptCount val="1"/>
                <c:pt idx="0">
                  <c:v>0.52626868837193663</c:v>
                </c:pt>
              </c:numCache>
            </c:numRef>
          </c:yVal>
          <c:smooth val="0"/>
        </c:ser>
        <c:ser>
          <c:idx val="75"/>
          <c:order val="74"/>
          <c:tx>
            <c:strRef>
              <c:f>'Variazioni 2014'!$B$19</c:f>
              <c:strCache>
                <c:ptCount val="1"/>
                <c:pt idx="0">
                  <c:v>Piemonte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'Variazioni 2014'!$H$19</c:f>
              <c:numCache>
                <c:formatCode>0.00</c:formatCode>
                <c:ptCount val="1"/>
                <c:pt idx="0">
                  <c:v>1.8433920714712566E-2</c:v>
                </c:pt>
              </c:numCache>
            </c:numRef>
          </c:xVal>
          <c:yVal>
            <c:numRef>
              <c:f>'Variazioni 2014'!$C$19</c:f>
              <c:numCache>
                <c:formatCode>0.00</c:formatCode>
                <c:ptCount val="1"/>
                <c:pt idx="0">
                  <c:v>0.5495025775755471</c:v>
                </c:pt>
              </c:numCache>
            </c:numRef>
          </c:yVal>
          <c:smooth val="0"/>
        </c:ser>
        <c:ser>
          <c:idx val="76"/>
          <c:order val="75"/>
          <c:tx>
            <c:strRef>
              <c:f>'Variazioni 2014'!$B$20</c:f>
              <c:strCache>
                <c:ptCount val="1"/>
                <c:pt idx="0">
                  <c:v>Trentino A.A.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'Variazioni 2014'!$H$20</c:f>
              <c:numCache>
                <c:formatCode>0.00</c:formatCode>
                <c:ptCount val="1"/>
                <c:pt idx="0">
                  <c:v>4.9660478235875244E-2</c:v>
                </c:pt>
              </c:numCache>
            </c:numRef>
          </c:xVal>
          <c:yVal>
            <c:numRef>
              <c:f>'Variazioni 2014'!$C$20</c:f>
              <c:numCache>
                <c:formatCode>0.00</c:formatCode>
                <c:ptCount val="1"/>
                <c:pt idx="0">
                  <c:v>0.59568427002396562</c:v>
                </c:pt>
              </c:numCache>
            </c:numRef>
          </c:yVal>
          <c:smooth val="0"/>
        </c:ser>
        <c:ser>
          <c:idx val="77"/>
          <c:order val="76"/>
          <c:tx>
            <c:strRef>
              <c:f>'Variazioni 2014'!$B$21</c:f>
              <c:strCache>
                <c:ptCount val="1"/>
                <c:pt idx="0">
                  <c:v>Lombardia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'Variazioni 2014'!$H$21</c:f>
              <c:numCache>
                <c:formatCode>0.00</c:formatCode>
                <c:ptCount val="1"/>
                <c:pt idx="0">
                  <c:v>-2.6334970043270282E-2</c:v>
                </c:pt>
              </c:numCache>
            </c:numRef>
          </c:xVal>
          <c:yVal>
            <c:numRef>
              <c:f>'Variazioni 2014'!$C$21</c:f>
              <c:numCache>
                <c:formatCode>0.00</c:formatCode>
                <c:ptCount val="1"/>
                <c:pt idx="0">
                  <c:v>0.59571071176701562</c:v>
                </c:pt>
              </c:numCache>
            </c:numRef>
          </c:yVal>
          <c:smooth val="0"/>
        </c:ser>
        <c:ser>
          <c:idx val="78"/>
          <c:order val="77"/>
          <c:tx>
            <c:strRef>
              <c:f>'Variazioni 2014'!$B$22</c:f>
              <c:strCache>
                <c:ptCount val="1"/>
                <c:pt idx="0">
                  <c:v>Lazio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'Variazioni 2014'!$H$22</c:f>
              <c:numCache>
                <c:formatCode>0.00</c:formatCode>
                <c:ptCount val="1"/>
                <c:pt idx="0">
                  <c:v>-1.3129257833360761E-2</c:v>
                </c:pt>
              </c:numCache>
            </c:numRef>
          </c:xVal>
          <c:yVal>
            <c:numRef>
              <c:f>'Variazioni 2014'!$C$22</c:f>
              <c:numCache>
                <c:formatCode>0.00</c:formatCode>
                <c:ptCount val="1"/>
                <c:pt idx="0">
                  <c:v>0.59904736689393345</c:v>
                </c:pt>
              </c:numCache>
            </c:numRef>
          </c:yVal>
          <c:smooth val="0"/>
        </c:ser>
        <c:ser>
          <c:idx val="79"/>
          <c:order val="78"/>
          <c:tx>
            <c:strRef>
              <c:f>'Variazioni 2014'!$B$23</c:f>
              <c:strCache>
                <c:ptCount val="1"/>
                <c:pt idx="0">
                  <c:v>Emilia Rom.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'Variazioni 2014'!$H$23</c:f>
              <c:numCache>
                <c:formatCode>0.00</c:formatCode>
                <c:ptCount val="1"/>
                <c:pt idx="0">
                  <c:v>2.3401009862892612E-2</c:v>
                </c:pt>
              </c:numCache>
            </c:numRef>
          </c:xVal>
          <c:yVal>
            <c:numRef>
              <c:f>'Variazioni 2014'!$C$23</c:f>
              <c:numCache>
                <c:formatCode>0.00</c:formatCode>
                <c:ptCount val="1"/>
                <c:pt idx="0">
                  <c:v>0.5997977343831894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27296"/>
        <c:axId val="115946240"/>
      </c:scatterChart>
      <c:valAx>
        <c:axId val="11592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it-IT" sz="1100" b="1"/>
                  <a:t>Tasso di crescita del RUICS</a:t>
                </a:r>
              </a:p>
            </c:rich>
          </c:tx>
          <c:layout>
            <c:manualLayout>
              <c:xMode val="edge"/>
              <c:yMode val="edge"/>
              <c:x val="0.40490703932206412"/>
              <c:y val="0.89028027414698485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15946240"/>
        <c:crossesAt val="0"/>
        <c:crossBetween val="midCat"/>
        <c:majorUnit val="0.05"/>
        <c:minorUnit val="2.0000000000000007E-2"/>
      </c:valAx>
      <c:valAx>
        <c:axId val="115946240"/>
        <c:scaling>
          <c:orientation val="minMax"/>
          <c:max val="0.8"/>
        </c:scaling>
        <c:delete val="0"/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it-IT" sz="1100" b="1" dirty="0"/>
                  <a:t>RUICS </a:t>
                </a:r>
                <a:r>
                  <a:rPr lang="it-IT" sz="1100" b="1" dirty="0" smtClean="0"/>
                  <a:t>2016</a:t>
                </a:r>
                <a:endParaRPr lang="it-IT" sz="1100" b="1" dirty="0"/>
              </a:p>
            </c:rich>
          </c:tx>
          <c:layout>
            <c:manualLayout>
              <c:xMode val="edge"/>
              <c:yMode val="edge"/>
              <c:x val="2.2375215146299483E-2"/>
              <c:y val="0.4034339269823031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ysDash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15927296"/>
        <c:crosses val="autoZero"/>
        <c:crossBetween val="midCat"/>
        <c:majorUnit val="0.05"/>
        <c:minorUnit val="2.0000000000000007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emf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0.80318</cdr:x>
      <cdr:y>0.07657</cdr:y>
    </cdr:from>
    <cdr:to>
      <cdr:x>0.8839</cdr:x>
      <cdr:y>0.1215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75439" y="324616"/>
          <a:ext cx="590476" cy="1904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0.87405</cdr:x>
      <cdr:y>0.25019</cdr:y>
    </cdr:from>
    <cdr:to>
      <cdr:x>0.9268</cdr:x>
      <cdr:y>0.2874</cdr:y>
    </cdr:to>
    <cdr:sp macro="" textlink="">
      <cdr:nvSpPr>
        <cdr:cNvPr id="2" name="Text Box 1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1050" y="1060450"/>
          <a:ext cx="353669" cy="15774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it-IT" sz="900" b="0" i="0" u="none" strike="noStrike" baseline="0" dirty="0" smtClean="0">
              <a:solidFill>
                <a:srgbClr val="000000"/>
              </a:solidFill>
              <a:latin typeface="Garamond"/>
            </a:rPr>
            <a:t>382,9</a:t>
          </a:r>
          <a:endParaRPr lang="it-IT" sz="900" b="0" i="0" u="none" strike="noStrike" baseline="0" dirty="0">
            <a:solidFill>
              <a:srgbClr val="000000"/>
            </a:solidFill>
            <a:latin typeface="Garamond"/>
          </a:endParaRPr>
        </a:p>
      </cdr:txBody>
    </cdr:sp>
  </cdr:relSizeAnchor>
  <cdr:relSizeAnchor xmlns:cdr="http://schemas.openxmlformats.org/drawingml/2006/chartDrawing">
    <cdr:from>
      <cdr:x>0</cdr:x>
      <cdr:y>0.092</cdr:y>
    </cdr:from>
    <cdr:to>
      <cdr:x>0.24643</cdr:x>
      <cdr:y>0.24602</cdr:y>
    </cdr:to>
    <cdr:pic>
      <cdr:nvPicPr>
        <cdr:cNvPr id="3" name="Picture 22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4536375" y="488387"/>
          <a:ext cx="1709039" cy="8175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0.68328</cdr:x>
      <cdr:y>0.09641</cdr:y>
    </cdr:from>
    <cdr:to>
      <cdr:x>0.76843</cdr:x>
      <cdr:y>0.14174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738706" y="511779"/>
          <a:ext cx="590476" cy="24062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0.09901</cdr:x>
      <cdr:y>0.42763</cdr:y>
    </cdr:from>
    <cdr:to>
      <cdr:x>0.96754</cdr:x>
      <cdr:y>0.42904</cdr:y>
    </cdr:to>
    <cdr:sp macro="" textlink="">
      <cdr:nvSpPr>
        <cdr:cNvPr id="48135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47911" y="1898118"/>
          <a:ext cx="4806467" cy="625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-428625" y="-608647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-428625" y="-608647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-428625" y="-608647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0.75453</cdr:x>
      <cdr:y>0.0963</cdr:y>
    </cdr:from>
    <cdr:to>
      <cdr:x>1</cdr:x>
      <cdr:y>0.24999</cdr:y>
    </cdr:to>
    <cdr:pic>
      <cdr:nvPicPr>
        <cdr:cNvPr id="6" name="Picture 131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48954" y="560941"/>
          <a:ext cx="1544968" cy="89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0.03396</cdr:x>
      <cdr:y>0.18899</cdr:y>
    </cdr:from>
    <cdr:to>
      <cdr:x>0.79068</cdr:x>
      <cdr:y>0.37383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397371">
          <a:off x="213755" y="1080656"/>
          <a:ext cx="4762751" cy="10569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0.49844</cdr:y>
    </cdr:from>
    <cdr:to>
      <cdr:x>1</cdr:x>
      <cdr:y>0.78675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850078"/>
          <a:ext cx="6282047" cy="164855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56D0-1682-478B-B982-811B6F68A408}" type="datetimeFigureOut">
              <a:rPr lang="it-IT" smtClean="0"/>
              <a:t>07/07/2016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FE86-2797-4D30-BDD2-E369C3D770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86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FE86-2797-4D30-BDD2-E369C3D7709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56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51A-1A67-4ADF-8C36-7E0F309501E0}" type="datetime1">
              <a:rPr lang="it-IT" smtClean="0"/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34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BF5-7FC6-4183-B175-A5F1230EC6E9}" type="datetime1">
              <a:rPr lang="it-IT" smtClean="0"/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5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558-34A1-4DCA-9E1B-2E520828CF27}" type="datetime1">
              <a:rPr lang="it-IT" smtClean="0"/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96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8B89-053F-4B9E-9AD3-3EF8BB18830E}" type="datetime1">
              <a:rPr lang="it-IT" smtClean="0"/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8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F7F-BD85-4C52-AEC6-08995322CEFA}" type="datetime1">
              <a:rPr lang="it-IT" smtClean="0"/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93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C62-BF4B-4BEC-B4D6-851F1C22E201}" type="datetime1">
              <a:rPr lang="it-IT" smtClean="0"/>
              <a:t>07/07/2016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93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CB2F-D09D-4785-B505-8A11277DF4A7}" type="datetime1">
              <a:rPr lang="it-IT" smtClean="0"/>
              <a:t>07/07/2016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18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2CA-9B54-4107-8D68-B901E8BBC62A}" type="datetime1">
              <a:rPr lang="it-IT" smtClean="0"/>
              <a:t>07/07/2016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D34-BFAB-49E0-8549-C61C4516058D}" type="datetime1">
              <a:rPr lang="it-IT" smtClean="0"/>
              <a:t>07/07/2016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4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E25D-483E-4DAB-8B26-BD5EC7A64217}" type="datetime1">
              <a:rPr lang="it-IT" smtClean="0"/>
              <a:t>07/07/2016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7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7F3C-A928-422F-B3CA-BEEF925AFABF}" type="datetime1">
              <a:rPr lang="it-IT" smtClean="0"/>
              <a:t>07/07/2016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76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7244-B88D-496D-AD23-9E8163460457}" type="datetime1">
              <a:rPr lang="it-IT" smtClean="0"/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Simona Azzarelli - Servizio Controllo strategico della Regione Umbria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4EE0-3569-49EE-92B0-0A1D36852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0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45869" y="1205490"/>
            <a:ext cx="9144000" cy="5017180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it-IT" sz="28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RUICS </a:t>
            </a:r>
            <a: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2016 </a:t>
            </a:r>
            <a:b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(Regione </a:t>
            </a:r>
            <a:r>
              <a:rPr lang="it-IT" sz="28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Umbria </a:t>
            </a:r>
            <a:r>
              <a:rPr lang="it-IT" sz="2800" b="1" dirty="0" err="1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Innovation</a:t>
            </a:r>
            <a:r>
              <a:rPr lang="it-IT" sz="28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 and </a:t>
            </a:r>
            <a:r>
              <a:rPr lang="it-IT" sz="2800" b="1" dirty="0" err="1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competitiveness</a:t>
            </a:r>
            <a:r>
              <a:rPr lang="it-IT" sz="28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it-IT" sz="2800" b="1" dirty="0" err="1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Scoreboard</a:t>
            </a:r>
            <a: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)</a:t>
            </a:r>
            <a:b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sz="28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sz="28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sz="2800" b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sz="2000" b="1" i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Perugia</a:t>
            </a:r>
            <a:r>
              <a:rPr lang="it-IT" sz="2000" b="1" i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, 8 luglio 2</a:t>
            </a:r>
            <a:r>
              <a:rPr lang="it-IT" sz="2000" b="1" i="1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016</a:t>
            </a:r>
            <a:r>
              <a:rPr lang="en-US" sz="2000" i="1" dirty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2000" i="1" dirty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2000" i="1" dirty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2000" i="1" dirty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Simona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Azzarelli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Servizio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Controllo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strategico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della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 dirty="0" err="1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Regione</a:t>
            </a:r>
            <a:r>
              <a:rPr lang="en-US" sz="2000" i="1" dirty="0" smtClean="0">
                <a:solidFill>
                  <a:srgbClr val="2E6C1A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Umbria</a:t>
            </a:r>
            <a:endParaRPr lang="it-IT" sz="2000" i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4495800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24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1506" y="-1193800"/>
            <a:ext cx="9144000" cy="100379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6259" y="1401287"/>
            <a:ext cx="5260769" cy="5332022"/>
          </a:xfrm>
        </p:spPr>
        <p:txBody>
          <a:bodyPr>
            <a:normAutofit/>
          </a:bodyPr>
          <a:lstStyle/>
          <a:p>
            <a:endParaRPr lang="it-IT" b="1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L’indice sintetico dell’ambiente macroeconomico (RUMES)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nel 2014 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dirty="0"/>
          </a:p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L’Umbria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con un valore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dell’indicatore finale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pari 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0,33,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in lieve riduzione rispetto all’anno precedente,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si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posiziona al 15° posto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perdendo una posizione rispetto al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2013</a:t>
            </a:r>
            <a:endParaRPr lang="it-IT" dirty="0">
              <a:latin typeface="Gill Sans"/>
            </a:endParaRPr>
          </a:p>
        </p:txBody>
      </p:sp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171808"/>
              </p:ext>
            </p:extLst>
          </p:nvPr>
        </p:nvGraphicFramePr>
        <p:xfrm>
          <a:off x="5712031" y="938152"/>
          <a:ext cx="5225143" cy="581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06338" y="6356350"/>
            <a:ext cx="4875810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21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22763" y="-2677741"/>
            <a:ext cx="9144000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7538" y="807522"/>
            <a:ext cx="8989620" cy="5272644"/>
          </a:xfrm>
        </p:spPr>
        <p:txBody>
          <a:bodyPr>
            <a:noAutofit/>
          </a:bodyPr>
          <a:lstStyle/>
          <a:p>
            <a:endParaRPr lang="it-IT" sz="1800" b="1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lvl="0"/>
            <a:endParaRPr lang="it-IT" sz="1800" b="1" dirty="0" smtClean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r>
              <a:rPr lang="it-IT" sz="2800" b="1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Punti </a:t>
            </a:r>
            <a:r>
              <a:rPr lang="it-IT" sz="28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di </a:t>
            </a:r>
            <a:r>
              <a:rPr lang="it-IT" sz="2800" b="1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forza del RUMES</a:t>
            </a:r>
            <a:endParaRPr lang="it-IT" sz="2800" b="1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endParaRPr lang="it-IT" sz="1800" b="1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discreto livello di </a:t>
            </a:r>
            <a:r>
              <a:rPr lang="it-IT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esportazioni di prodotti high </a:t>
            </a:r>
            <a:r>
              <a:rPr lang="it-IT" b="1" dirty="0" err="1">
                <a:solidFill>
                  <a:srgbClr val="70AD47">
                    <a:lumMod val="75000"/>
                  </a:srgbClr>
                </a:solidFill>
                <a:latin typeface="Gill Sans"/>
              </a:rPr>
              <a:t>tech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inferiore alla media nazionale dove però pesa il valore del Lazio, in </a:t>
            </a:r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ottimo livello nel </a:t>
            </a:r>
            <a:r>
              <a:rPr lang="it-IT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tasso di copertura del commercio di prodotti high </a:t>
            </a:r>
            <a:r>
              <a:rPr lang="it-IT" b="1" dirty="0" err="1">
                <a:solidFill>
                  <a:srgbClr val="70AD47">
                    <a:lumMod val="75000"/>
                  </a:srgbClr>
                </a:solidFill>
                <a:latin typeface="Gill Sans"/>
              </a:rPr>
              <a:t>tech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dove l’Umbria si posiziona in prima posizione, in peggioramento</a:t>
            </a:r>
          </a:p>
          <a:p>
            <a:endParaRPr lang="it-IT" sz="1800" dirty="0">
              <a:latin typeface="Gill Sans"/>
            </a:endParaRPr>
          </a:p>
          <a:p>
            <a:endParaRPr lang="it-IT" sz="1800" dirty="0">
              <a:latin typeface="Gill San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693226" y="6356350"/>
            <a:ext cx="4460174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9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2529" y="1080654"/>
            <a:ext cx="9820893" cy="5676406"/>
          </a:xfrm>
        </p:spPr>
        <p:txBody>
          <a:bodyPr>
            <a:noAutofit/>
          </a:bodyPr>
          <a:lstStyle/>
          <a:p>
            <a:pPr lvl="0"/>
            <a:r>
              <a:rPr lang="it-IT" sz="2800" b="1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Criticità del RUMES</a:t>
            </a:r>
            <a:endParaRPr lang="it-IT" sz="2800" b="1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non elevato grado di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esportazioni in percentuale del PIL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basso livello di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investimenti diretti all’estero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indice di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infrastrutturazione economica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che si mantiene sotto la media nazionale,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andamento negativo del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tasso medio annuo di crescita del PIL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tra il 2010 e il 2014,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andamento negativo nel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tasso medio annuo di crescita degli investimenti fissi lordi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nella media del periodo 2009-2013,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basso livello nel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tasso di accumulazione del capitale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inferiore alla media nazionale e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una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produttività del lavoro,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che seppur in miglioramento, si mantiene al di sotto della media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nazionale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685800" lvl="0" indent="-6858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una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tendenza negativa nella 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crescita dei servizi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dal</a:t>
            </a:r>
            <a:r>
              <a:rPr lang="it-IT" sz="20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2010 al 2014, in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peggioramento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97976" y="6403851"/>
            <a:ext cx="4464132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82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6883" y="1211284"/>
            <a:ext cx="5047013" cy="5646716"/>
          </a:xfrm>
        </p:spPr>
        <p:txBody>
          <a:bodyPr>
            <a:noAutofit/>
          </a:bodyPr>
          <a:lstStyle/>
          <a:p>
            <a:pPr lvl="0"/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RUICS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2016 </a:t>
            </a:r>
          </a:p>
          <a:p>
            <a:pPr lvl="0"/>
            <a:endParaRPr lang="it-IT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lvl="0"/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L’Umbria si 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colloca al </a:t>
            </a:r>
            <a:r>
              <a:rPr lang="it-IT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12° posto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 della graduatoria complessiva delle regioni </a:t>
            </a:r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italiane</a:t>
            </a:r>
          </a:p>
          <a:p>
            <a:pPr lvl="0"/>
            <a:endParaRPr lang="it-IT" dirty="0" smtClean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Registra 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un lieve decremento nel valore dell’indice sintetico rispetto all’anno precedente – dallo 0,39 ad un valore pari a </a:t>
            </a:r>
            <a:r>
              <a:rPr lang="it-IT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0,38 </a:t>
            </a:r>
            <a:r>
              <a:rPr lang="it-IT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– ma mantiene la stessa posizione nella classifica delle regioni </a:t>
            </a:r>
            <a:r>
              <a:rPr lang="it-IT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italiane</a:t>
            </a:r>
            <a:endParaRPr lang="it-IT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</p:txBody>
      </p:sp>
      <p:graphicFrame>
        <p:nvGraphicFramePr>
          <p:cNvPr id="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34274"/>
              </p:ext>
            </p:extLst>
          </p:nvPr>
        </p:nvGraphicFramePr>
        <p:xfrm>
          <a:off x="5462650" y="973777"/>
          <a:ext cx="5379522" cy="588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707574" y="6403851"/>
            <a:ext cx="5042065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6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4560125" cy="5569527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 </a:t>
            </a:r>
            <a:endParaRPr lang="it-IT" sz="1800" dirty="0" smtClean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endParaRPr lang="it-IT" sz="18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endParaRPr lang="it-IT" sz="2000" dirty="0" smtClean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Tra le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regioni “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leader” Emilia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Romagna, Trentino Alto Adige, Piemonte, Friuli V.G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., Lazio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Lombardia </a:t>
            </a:r>
          </a:p>
          <a:p>
            <a:pPr lvl="0"/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Tra le regioni con “performance nella media”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Toscana, Liguria,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Veneto, Abruzzo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Umbria, Marche</a:t>
            </a:r>
            <a:endParaRPr lang="it-IT" sz="2000" dirty="0" smtClean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lvl="0"/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Tra le regioni con “performance più modeste” Valle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d’Aosta, Campania, Sardegna, Puglia,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Sicilia, Calabria, Molise </a:t>
            </a:r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e </a:t>
            </a:r>
            <a:r>
              <a:rPr lang="it-IT" sz="20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Basilicata</a:t>
            </a:r>
            <a:endParaRPr lang="it-IT" sz="20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</p:txBody>
      </p:sp>
      <p:graphicFrame>
        <p:nvGraphicFramePr>
          <p:cNvPr id="5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376093"/>
              </p:ext>
            </p:extLst>
          </p:nvPr>
        </p:nvGraphicFramePr>
        <p:xfrm>
          <a:off x="4940134" y="1140031"/>
          <a:ext cx="6282047" cy="571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 rot="273329">
            <a:off x="6644086" y="3256918"/>
            <a:ext cx="1394956" cy="8344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372296" y="6391976"/>
            <a:ext cx="4697681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27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3157" y="1888177"/>
            <a:ext cx="3396344" cy="3420093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 </a:t>
            </a:r>
          </a:p>
        </p:txBody>
      </p:sp>
      <p:pic>
        <p:nvPicPr>
          <p:cNvPr id="1026" name="Picture 2" descr="Cartina RUICS 201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2" y="1163782"/>
            <a:ext cx="4880760" cy="569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2509" y="1282535"/>
            <a:ext cx="638892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Conclusioni…</a:t>
            </a:r>
          </a:p>
          <a:p>
            <a:pPr algn="ctr"/>
            <a:endParaRPr lang="it-IT" sz="20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L’Umbria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è ricaduta nell’area “in ritardo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”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el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corso di un periodo ormai molto lungo (11 anni dal primo RUICS)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si è limitata a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passare dall’area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delle “regioni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in ritardo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”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all’area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delle “regioni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in recupero”), senza che questo abbia portato ad un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percorso robusto e stabile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di reale recupero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posizioni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sz="24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Perché l’oscillazione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nel tempo non porta ad un miglioramento del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posizionamento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?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sz="24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265714" y="6483959"/>
            <a:ext cx="4792683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42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2515" y="1199408"/>
            <a:ext cx="10402784" cy="5658592"/>
          </a:xfrm>
        </p:spPr>
        <p:txBody>
          <a:bodyPr>
            <a:noAutofit/>
          </a:bodyPr>
          <a:lstStyle/>
          <a:p>
            <a:pPr lvl="0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Spunti di riflessione</a:t>
            </a:r>
            <a:endParaRPr lang="it-IT" sz="2800" dirty="0" smtClean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Siamo 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una regione fragile, e non riusciamo a fare </a:t>
            </a:r>
            <a:r>
              <a:rPr lang="it-IT" sz="22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massa critica 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per “intaccare” certi dati strutturali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...  la 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colpa è “esogena” (e allora, poco 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si può 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fare) o endogena? Probabilmente entrambe le cose, ma in che misura? E su quali 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aspetti?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N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on 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riusciamo in misura sufficiente a </a:t>
            </a:r>
            <a:r>
              <a:rPr lang="it-IT" sz="2200" b="1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“finalizzare” le nostre politiche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, oppure siamo “ingessati” da indirizzi “europei” che non sempre si adattano alla nostra 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piccola realtà territoriale?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L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a </a:t>
            </a:r>
            <a:r>
              <a:rPr lang="it-IT" sz="2200" dirty="0">
                <a:solidFill>
                  <a:srgbClr val="70AD47">
                    <a:lumMod val="75000"/>
                  </a:srgbClr>
                </a:solidFill>
                <a:latin typeface="Gill Sans"/>
              </a:rPr>
              <a:t>struttura del sistema produttivo non solo è fatta di micro imprese posizionate sulla parte bassa della catena del valore e/o in settori “a basso valore aggiunto”, ma ha anche una struttura per età (minor presenza di giovani non solo tra i dipendenti ma anche tra imprenditori/manager) che la rende ancor più che altrove meno “reattiva” al cambiamento e meno “propensa” all’innovazione</a:t>
            </a:r>
            <a:r>
              <a:rPr lang="it-IT" sz="2200" dirty="0" smtClean="0">
                <a:solidFill>
                  <a:srgbClr val="70AD47">
                    <a:lumMod val="75000"/>
                  </a:srgbClr>
                </a:solidFill>
                <a:latin typeface="Gill Sans"/>
              </a:rPr>
              <a:t>... </a:t>
            </a:r>
            <a:endParaRPr lang="it-IT" sz="2200" dirty="0">
              <a:solidFill>
                <a:srgbClr val="70AD47">
                  <a:lumMod val="75000"/>
                </a:srgbClr>
              </a:solidFill>
              <a:latin typeface="Gill San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645725" y="6391976"/>
            <a:ext cx="4495800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45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6488" y="1555669"/>
            <a:ext cx="9144000" cy="4453246"/>
          </a:xfrm>
        </p:spPr>
        <p:txBody>
          <a:bodyPr>
            <a:noAutofit/>
          </a:bodyPr>
          <a:lstStyle/>
          <a:p>
            <a:pPr algn="l"/>
            <a: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Cos’è il RUICS?</a:t>
            </a:r>
            <a:br>
              <a:rPr lang="it-IT" altLang="it-IT" sz="20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E’ uno </a:t>
            </a:r>
            <a:r>
              <a:rPr lang="it-IT" altLang="it-IT" sz="2000" dirty="0" smtClean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studio, giunto all</a:t>
            </a:r>
            <a:r>
              <a:rPr lang="it-IT" altLang="it-IT" sz="2000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’8</a:t>
            </a:r>
            <a: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° </a:t>
            </a:r>
            <a:r>
              <a:rPr lang="it-IT" altLang="it-IT" sz="2000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edizione, </a:t>
            </a:r>
            <a:r>
              <a:rPr lang="it-IT" altLang="it-IT" sz="2000" dirty="0" smtClean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che </a:t>
            </a: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si propone di valutare, in continuità con le edizioni precedenti e mediante l’utilizzo di indicatori aggiornati in tutta la serie storica agli ultimi dati disponibili, il posizionamento dell’Umbria in materia di innovazione e competitività, nei confronti di tutte le altre regioni italiane</a:t>
            </a:r>
            <a:r>
              <a:rPr lang="it-IT" altLang="it-IT" sz="2000" dirty="0" smtClean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.</a:t>
            </a:r>
          </a:p>
          <a:p>
            <a:pPr algn="l"/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Perché il RUICS?</a:t>
            </a:r>
            <a:br>
              <a:rPr lang="it-IT" altLang="it-IT" sz="2000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altLang="it-IT" sz="2000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L’innovazione è </a:t>
            </a:r>
            <a: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la chiave per la produttività, dunque per la crescita e per il benessere</a:t>
            </a:r>
            <a:br>
              <a:rPr lang="it-IT" altLang="it-IT" sz="200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endParaRPr lang="it-IT" sz="2000" dirty="0">
              <a:latin typeface="Gill San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598223" y="6356350"/>
            <a:ext cx="4555177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50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9589" y="1413164"/>
            <a:ext cx="9144000" cy="2455223"/>
          </a:xfrm>
        </p:spPr>
        <p:txBody>
          <a:bodyPr/>
          <a:lstStyle/>
          <a:p>
            <a:pPr algn="l"/>
            <a:r>
              <a:rPr lang="it-IT" sz="2000" b="1" kern="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Com’è fatto il RUICS?</a:t>
            </a:r>
            <a:r>
              <a:rPr lang="it-IT" b="1" kern="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b="1" kern="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r>
              <a:rPr lang="it-IT" b="1" kern="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/>
            </a:r>
            <a:br>
              <a:rPr lang="it-IT" b="1" kern="0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</a:br>
            <a:endParaRPr lang="it-IT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1" y="1914809"/>
            <a:ext cx="8857921" cy="32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35385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72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5034" y="1543792"/>
            <a:ext cx="9432966" cy="4275117"/>
          </a:xfrm>
        </p:spPr>
        <p:txBody>
          <a:bodyPr>
            <a:normAutofit fontScale="92500"/>
          </a:bodyPr>
          <a:lstStyle/>
          <a:p>
            <a:pPr marL="342900" lvl="0" indent="-342900" algn="l" defTabSz="8985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/>
            </a:pPr>
            <a:r>
              <a:rPr lang="it-IT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Per ogni indice viene fornita una </a:t>
            </a:r>
            <a:r>
              <a:rPr lang="it-IT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rappresentazione grafica </a:t>
            </a:r>
            <a:r>
              <a:rPr lang="it-IT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del posizionamento competitivo in materia di innovazione e di ambiente macroeconomico dell’economia regionale, corredata da una breve </a:t>
            </a:r>
            <a:r>
              <a:rPr lang="it-IT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analisi di contesto</a:t>
            </a:r>
            <a:r>
              <a:rPr lang="it-IT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, svolta comparando l’Umbria alle altre regioni </a:t>
            </a:r>
            <a:r>
              <a:rPr lang="it-IT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italiane.</a:t>
            </a:r>
          </a:p>
          <a:p>
            <a:pPr marL="342900" lvl="0" indent="-342900" algn="l" defTabSz="8985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/>
            </a:pPr>
            <a:endParaRPr lang="it-IT" dirty="0" smtClean="0">
              <a:solidFill>
                <a:srgbClr val="266915"/>
              </a:solidFill>
              <a:latin typeface="Gill Sans"/>
              <a:ea typeface="Arial Bold" charset="0"/>
              <a:cs typeface="Arial Bold" charset="0"/>
              <a:sym typeface="Arial Bold" charset="0"/>
            </a:endParaRPr>
          </a:p>
          <a:p>
            <a:pPr marL="342900" lvl="0" indent="-342900" algn="l" defTabSz="8985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/>
            </a:pPr>
            <a:r>
              <a:rPr lang="it-IT" dirty="0" smtClean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Come </a:t>
            </a:r>
            <a:r>
              <a:rPr lang="it-IT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nella precedente edizione si è deciso di dare pesi differenti per gli indicatori di risultato e sforzo dando un peso maggiore agli </a:t>
            </a:r>
            <a:r>
              <a:rPr lang="it-IT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indicatori di risultato </a:t>
            </a:r>
            <a:r>
              <a:rPr lang="it-IT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e un peso minore a quelli </a:t>
            </a:r>
            <a:r>
              <a:rPr lang="it-IT" b="1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di sforzo </a:t>
            </a:r>
            <a:r>
              <a:rPr lang="it-IT" dirty="0">
                <a:solidFill>
                  <a:srgbClr val="266915"/>
                </a:solidFill>
                <a:latin typeface="Gill Sans"/>
                <a:ea typeface="Arial Bold" charset="0"/>
                <a:cs typeface="Arial Bold" charset="0"/>
                <a:sym typeface="Arial Bold" charset="0"/>
              </a:rPr>
              <a:t>in quanto questi ultimi sono indicativi dell’impegno delle diverse regioni per aumentare la propria competitività, ma sono invece i primi quelli che misurano compiutamente il successo o meno nell’incrementarla.</a:t>
            </a:r>
          </a:p>
          <a:p>
            <a:pPr lvl="0" algn="l" defTabSz="8985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/>
            </a:pPr>
            <a:endParaRPr lang="it-IT" sz="2000" dirty="0">
              <a:solidFill>
                <a:srgbClr val="266915"/>
              </a:solidFill>
              <a:latin typeface="Gill Sans"/>
              <a:ea typeface="Arial Bold" charset="0"/>
              <a:cs typeface="Arial Bold" charset="0"/>
              <a:sym typeface="Arial Bold" charset="0"/>
            </a:endParaRPr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99758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48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006" y="1622809"/>
            <a:ext cx="3788228" cy="4516734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Dati </a:t>
            </a:r>
            <a:r>
              <a:rPr lang="it-IT" altLang="it-IT" b="1" dirty="0" smtClean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2014 UMBRIA (Italia=100</a:t>
            </a:r>
            <a:r>
              <a:rPr lang="it-IT" altLang="it-IT" b="1" dirty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)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b="1" dirty="0">
              <a:solidFill>
                <a:srgbClr val="266915"/>
              </a:solidFill>
              <a:latin typeface="Gill Sans" charset="0"/>
              <a:ea typeface="Arial Bold" charset="0"/>
              <a:cs typeface="Arial Bold" charset="0"/>
              <a:sym typeface="Arial Bold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 smtClean="0">
              <a:solidFill>
                <a:srgbClr val="266915"/>
              </a:solidFill>
              <a:latin typeface="Gill Sans" charset="0"/>
              <a:ea typeface="Arial Bold" charset="0"/>
              <a:cs typeface="Arial Bold" charset="0"/>
              <a:sym typeface="Arial Bold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5 </a:t>
            </a:r>
            <a:r>
              <a:rPr lang="it-IT" altLang="it-IT" dirty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indicatori superiori a 105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4 compresi tra 95 -105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266915"/>
                </a:solidFill>
                <a:latin typeface="Gill Sans" charset="0"/>
                <a:ea typeface="Arial Bold" charset="0"/>
                <a:cs typeface="Arial Bold" charset="0"/>
                <a:sym typeface="Arial Bold" charset="0"/>
              </a:rPr>
              <a:t>10 inferiori a 95</a:t>
            </a:r>
          </a:p>
          <a:p>
            <a:endParaRPr lang="it-IT" dirty="0"/>
          </a:p>
        </p:txBody>
      </p:sp>
      <p:graphicFrame>
        <p:nvGraphicFramePr>
          <p:cNvPr id="4" name="Chart 2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979418"/>
              </p:ext>
            </p:extLst>
          </p:nvPr>
        </p:nvGraphicFramePr>
        <p:xfrm>
          <a:off x="4512623" y="1330036"/>
          <a:ext cx="7315200" cy="535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10324728" y="2069009"/>
            <a:ext cx="0" cy="40709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7" y="1319113"/>
            <a:ext cx="1654771" cy="6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633849" y="6356350"/>
            <a:ext cx="4519551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51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005" y="1531917"/>
            <a:ext cx="5308269" cy="45482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L’indice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sintetico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dell’innovazione (RUIS)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el 2014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algn="l"/>
            <a:endParaRPr lang="it-IT" sz="18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algn="l">
              <a:lnSpc>
                <a:spcPct val="100000"/>
              </a:lnSpc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L’Umbria scende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di una posizione (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dal 10° al 11° posto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) rispetto l’anno precedente,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con un valore pari 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0,41</a:t>
            </a:r>
          </a:p>
          <a:p>
            <a:pPr algn="l"/>
            <a:endParaRPr lang="it-IT" sz="18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sz="2000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</p:txBody>
      </p:sp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392177"/>
              </p:ext>
            </p:extLst>
          </p:nvPr>
        </p:nvGraphicFramePr>
        <p:xfrm>
          <a:off x="5937664" y="1104405"/>
          <a:ext cx="4952009" cy="575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2587" y="6368225"/>
            <a:ext cx="4780808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82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1288" y="950026"/>
            <a:ext cx="9298380" cy="5807033"/>
          </a:xfrm>
        </p:spPr>
        <p:txBody>
          <a:bodyPr>
            <a:normAutofit fontScale="25000" lnSpcReduction="20000"/>
          </a:bodyPr>
          <a:lstStyle/>
          <a:p>
            <a:endParaRPr lang="it-IT" sz="4500" b="1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it-IT" sz="96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</a:t>
            </a:r>
            <a:r>
              <a:rPr lang="it-IT" sz="96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unti </a:t>
            </a:r>
            <a:r>
              <a:rPr lang="it-IT" sz="96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di </a:t>
            </a:r>
            <a:r>
              <a:rPr lang="it-IT" sz="96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forza del RUIS</a:t>
            </a:r>
            <a:endParaRPr lang="it-IT" sz="9600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di popolazione con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istruzione post secondaria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superiore alla media nazionale, in lieve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alto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di partecipazione alla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formazione permanente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superiore alla media nazionale,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buon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della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spesa pubblica in R&amp;S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superiore alla media nazionale,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buon livello di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brevetti presentati/concessi nel settore biotech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superiore alla media nazionale,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buon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di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investimenti in capitale di rischio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– </a:t>
            </a:r>
            <a:r>
              <a:rPr lang="it-IT" sz="8000" dirty="0" err="1">
                <a:solidFill>
                  <a:schemeClr val="accent6">
                    <a:lumMod val="75000"/>
                  </a:schemeClr>
                </a:solidFill>
                <a:latin typeface="Gill Sans"/>
              </a:rPr>
              <a:t>expansion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e </a:t>
            </a:r>
            <a:r>
              <a:rPr lang="it-IT" sz="8000" dirty="0" err="1">
                <a:solidFill>
                  <a:schemeClr val="accent6">
                    <a:lumMod val="75000"/>
                  </a:schemeClr>
                </a:solidFill>
                <a:latin typeface="Gill Sans"/>
              </a:rPr>
              <a:t>replacement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buon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utilizzo delle tecnologie informatiche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da parte delle famiglie, superiore alla media nazionale,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elevato tasso di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natalità netta delle imprese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un’alta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diffusione della banda larga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nelle imprese, superiore alla media italiana,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</a:p>
          <a:p>
            <a:pPr marL="685800" indent="-6858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buon livello di 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diffusione dei siti web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delle imprese, in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  <a:endParaRPr lang="it-IT" sz="80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sz="8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277590" y="6492875"/>
            <a:ext cx="4923312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36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1906" y="1021278"/>
            <a:ext cx="9547762" cy="5747657"/>
          </a:xfrm>
        </p:spPr>
        <p:txBody>
          <a:bodyPr>
            <a:normAutofit fontScale="25000" lnSpcReduction="20000"/>
          </a:bodyPr>
          <a:lstStyle/>
          <a:p>
            <a:endParaRPr lang="it-IT" sz="4500" b="1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it-IT" sz="112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Criticità del RUIS</a:t>
            </a:r>
            <a:endParaRPr lang="it-IT" sz="11200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di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laureati in discipline tecnico scientifiche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non elevato, in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basso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di </a:t>
            </a:r>
            <a:r>
              <a:rPr lang="it-IT" sz="8800" dirty="0" err="1">
                <a:solidFill>
                  <a:schemeClr val="accent6">
                    <a:lumMod val="75000"/>
                  </a:schemeClr>
                </a:solidFill>
                <a:latin typeface="Gill Sans"/>
              </a:rPr>
              <a:t>occupabilità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delle risorse umane qualificate nel settore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manifatturiero ad alta o medio alta tecnologia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in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basso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di </a:t>
            </a:r>
            <a:r>
              <a:rPr lang="it-IT" sz="8800" dirty="0" err="1">
                <a:solidFill>
                  <a:schemeClr val="accent6">
                    <a:lumMod val="75000"/>
                  </a:schemeClr>
                </a:solidFill>
                <a:latin typeface="Gill Sans"/>
              </a:rPr>
              <a:t>occupabilità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delle risorse umane qualificate nel settore dei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servizi ad alta tecnologia e conoscenza intensa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in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basso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livello della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spesa privata in R&amp;S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in lieve miglioramento rispetto al precedente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RUIS</a:t>
            </a: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basso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numero di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brevetti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presentati/concessi, in particolare nei settori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high </a:t>
            </a:r>
            <a:r>
              <a:rPr lang="it-IT" sz="8800" b="1" dirty="0" err="1">
                <a:solidFill>
                  <a:schemeClr val="accent6">
                    <a:lumMod val="75000"/>
                  </a:schemeClr>
                </a:solidFill>
                <a:latin typeface="Gill Sans"/>
              </a:rPr>
              <a:t>tech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ICT,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in miglioramento e quelli presentati all’UEB per milione di abitanti, in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peggioramento</a:t>
            </a: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non elevato numero di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addetti alla R&amp;S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stazionari</a:t>
            </a:r>
          </a:p>
          <a:p>
            <a:pPr marL="857250" indent="-8572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una 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non elevata percentuale di </a:t>
            </a:r>
            <a:r>
              <a:rPr lang="it-IT" sz="8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imprese attive in IT</a:t>
            </a:r>
            <a:r>
              <a:rPr lang="it-IT" sz="88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, in </a:t>
            </a:r>
            <a:r>
              <a:rPr lang="it-IT" sz="88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miglioramento</a:t>
            </a:r>
            <a:endParaRPr lang="it-IT" sz="88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169229" y="6492875"/>
            <a:ext cx="4618512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40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79" y="1591294"/>
            <a:ext cx="4322618" cy="4358243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Dati 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2014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UMBRIA 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(Italia=100)</a:t>
            </a:r>
          </a:p>
          <a:p>
            <a:endParaRPr lang="it-IT" sz="50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1 indicatore superiore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a 105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1 compreso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tra 95 -105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9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inferiori a 95</a:t>
            </a:r>
          </a:p>
          <a:p>
            <a:pPr algn="just"/>
            <a:endParaRPr lang="it-IT" sz="7200" b="1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</p:txBody>
      </p:sp>
      <p:graphicFrame>
        <p:nvGraphicFramePr>
          <p:cNvPr id="4" name="Chart 2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60788"/>
              </p:ext>
            </p:extLst>
          </p:nvPr>
        </p:nvGraphicFramePr>
        <p:xfrm>
          <a:off x="4536375" y="1341912"/>
          <a:ext cx="6935190" cy="530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9172822" y="1974006"/>
            <a:ext cx="0" cy="40709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208811" y="6368226"/>
            <a:ext cx="5125192" cy="365125"/>
          </a:xfrm>
        </p:spPr>
        <p:txBody>
          <a:bodyPr/>
          <a:lstStyle/>
          <a:p>
            <a:r>
              <a:rPr lang="it-IT" dirty="0" smtClean="0"/>
              <a:t>Simona </a:t>
            </a:r>
            <a:r>
              <a:rPr lang="it-IT" dirty="0" err="1" smtClean="0"/>
              <a:t>Azzarelli</a:t>
            </a:r>
            <a:r>
              <a:rPr lang="it-IT" dirty="0" smtClean="0"/>
              <a:t> - Servizio Controllo strategico della Regione Umbria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EE0-3569-49EE-92B0-0A1D36852DC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459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FFFFFF"/>
    </a:accent1>
    <a:accent2>
      <a:srgbClr val="333399"/>
    </a:accent2>
    <a:accent3>
      <a:srgbClr val="AAAAAA"/>
    </a:accent3>
    <a:accent4>
      <a:srgbClr val="DADADA"/>
    </a:accent4>
    <a:accent5>
      <a:srgbClr val="FFFFFF"/>
    </a:accent5>
    <a:accent6>
      <a:srgbClr val="2D2D8A"/>
    </a:accent6>
    <a:hlink>
      <a:srgbClr val="009999"/>
    </a:hlink>
    <a:folHlink>
      <a:srgbClr val="99CC00"/>
    </a:folHlink>
  </a:clrScheme>
  <a:fontScheme name="Titolo - Centrato">
    <a:majorFont>
      <a:latin typeface="Gill Sans"/>
      <a:ea typeface="ヒラギノ角ゴ ProN W3"/>
      <a:cs typeface="ヒラギノ角ゴ ProN W3"/>
    </a:majorFont>
    <a:minorFont>
      <a:latin typeface="Gill Sans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584</TotalTime>
  <Words>1259</Words>
  <Application>Microsoft Office PowerPoint</Application>
  <PresentationFormat>Personalizzato</PresentationFormat>
  <Paragraphs>155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RUICS 2016  (Regione Umbria Innovation and competitiveness Scoreboard)   Perugia, 8 luglio 2016    Simona Azzarelli Servizio Controllo strategico della Regione Umbria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Simona Azzarelli</cp:lastModifiedBy>
  <cp:revision>42</cp:revision>
  <dcterms:created xsi:type="dcterms:W3CDTF">2016-06-29T15:46:14Z</dcterms:created>
  <dcterms:modified xsi:type="dcterms:W3CDTF">2016-07-07T10:48:39Z</dcterms:modified>
</cp:coreProperties>
</file>