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8" r:id="rId3"/>
    <p:sldId id="260" r:id="rId4"/>
    <p:sldId id="262" r:id="rId5"/>
    <p:sldId id="263" r:id="rId6"/>
    <p:sldId id="270" r:id="rId7"/>
    <p:sldId id="264" r:id="rId8"/>
    <p:sldId id="265" r:id="rId9"/>
    <p:sldId id="266" r:id="rId10"/>
    <p:sldId id="268" r:id="rId11"/>
    <p:sldId id="267" r:id="rId12"/>
    <p:sldId id="269" r:id="rId13"/>
    <p:sldId id="271" r:id="rId14"/>
    <p:sldId id="272" r:id="rId15"/>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B60"/>
    <a:srgbClr val="C273AC"/>
    <a:srgbClr val="CC2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8640"/>
    <p:restoredTop sz="94674"/>
  </p:normalViewPr>
  <p:slideViewPr>
    <p:cSldViewPr showGuides="1">
      <p:cViewPr varScale="1">
        <p:scale>
          <a:sx n="121" d="100"/>
          <a:sy n="121" d="100"/>
        </p:scale>
        <p:origin x="108" y="35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EC958D-DC24-4C99-BEA2-518A976AB290}" type="datetimeFigureOut">
              <a:rPr lang="it-IT" smtClean="0"/>
              <a:t>13/06/2017</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D05BB-C3A4-4B66-AF06-B1C9F961A37A}" type="slidenum">
              <a:rPr lang="it-IT" smtClean="0"/>
              <a:t>‹N›</a:t>
            </a:fld>
            <a:endParaRPr lang="it-IT"/>
          </a:p>
        </p:txBody>
      </p:sp>
    </p:spTree>
    <p:extLst>
      <p:ext uri="{BB962C8B-B14F-4D97-AF65-F5344CB8AC3E}">
        <p14:creationId xmlns:p14="http://schemas.microsoft.com/office/powerpoint/2010/main" val="275886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2</a:t>
            </a:fld>
            <a:endParaRPr lang="it-IT"/>
          </a:p>
        </p:txBody>
      </p:sp>
    </p:spTree>
    <p:extLst>
      <p:ext uri="{BB962C8B-B14F-4D97-AF65-F5344CB8AC3E}">
        <p14:creationId xmlns:p14="http://schemas.microsoft.com/office/powerpoint/2010/main" val="467279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11</a:t>
            </a:fld>
            <a:endParaRPr lang="it-IT"/>
          </a:p>
        </p:txBody>
      </p:sp>
    </p:spTree>
    <p:extLst>
      <p:ext uri="{BB962C8B-B14F-4D97-AF65-F5344CB8AC3E}">
        <p14:creationId xmlns:p14="http://schemas.microsoft.com/office/powerpoint/2010/main" val="92131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12</a:t>
            </a:fld>
            <a:endParaRPr lang="it-IT"/>
          </a:p>
        </p:txBody>
      </p:sp>
    </p:spTree>
    <p:extLst>
      <p:ext uri="{BB962C8B-B14F-4D97-AF65-F5344CB8AC3E}">
        <p14:creationId xmlns:p14="http://schemas.microsoft.com/office/powerpoint/2010/main" val="2553839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13</a:t>
            </a:fld>
            <a:endParaRPr lang="it-IT"/>
          </a:p>
        </p:txBody>
      </p:sp>
    </p:spTree>
    <p:extLst>
      <p:ext uri="{BB962C8B-B14F-4D97-AF65-F5344CB8AC3E}">
        <p14:creationId xmlns:p14="http://schemas.microsoft.com/office/powerpoint/2010/main" val="2126653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14</a:t>
            </a:fld>
            <a:endParaRPr lang="it-IT"/>
          </a:p>
        </p:txBody>
      </p:sp>
    </p:spTree>
    <p:extLst>
      <p:ext uri="{BB962C8B-B14F-4D97-AF65-F5344CB8AC3E}">
        <p14:creationId xmlns:p14="http://schemas.microsoft.com/office/powerpoint/2010/main" val="3813923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3</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4</a:t>
            </a:fld>
            <a:endParaRPr lang="it-IT"/>
          </a:p>
        </p:txBody>
      </p:sp>
    </p:spTree>
    <p:extLst>
      <p:ext uri="{BB962C8B-B14F-4D97-AF65-F5344CB8AC3E}">
        <p14:creationId xmlns:p14="http://schemas.microsoft.com/office/powerpoint/2010/main" val="2280423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5</a:t>
            </a:fld>
            <a:endParaRPr lang="it-IT"/>
          </a:p>
        </p:txBody>
      </p:sp>
    </p:spTree>
    <p:extLst>
      <p:ext uri="{BB962C8B-B14F-4D97-AF65-F5344CB8AC3E}">
        <p14:creationId xmlns:p14="http://schemas.microsoft.com/office/powerpoint/2010/main" val="2737864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6</a:t>
            </a:fld>
            <a:endParaRPr lang="it-IT"/>
          </a:p>
        </p:txBody>
      </p:sp>
    </p:spTree>
    <p:extLst>
      <p:ext uri="{BB962C8B-B14F-4D97-AF65-F5344CB8AC3E}">
        <p14:creationId xmlns:p14="http://schemas.microsoft.com/office/powerpoint/2010/main" val="3145773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7</a:t>
            </a:fld>
            <a:endParaRPr lang="it-IT"/>
          </a:p>
        </p:txBody>
      </p:sp>
    </p:spTree>
    <p:extLst>
      <p:ext uri="{BB962C8B-B14F-4D97-AF65-F5344CB8AC3E}">
        <p14:creationId xmlns:p14="http://schemas.microsoft.com/office/powerpoint/2010/main" val="3738067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8</a:t>
            </a:fld>
            <a:endParaRPr lang="it-IT"/>
          </a:p>
        </p:txBody>
      </p:sp>
    </p:spTree>
    <p:extLst>
      <p:ext uri="{BB962C8B-B14F-4D97-AF65-F5344CB8AC3E}">
        <p14:creationId xmlns:p14="http://schemas.microsoft.com/office/powerpoint/2010/main" val="279900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9</a:t>
            </a:fld>
            <a:endParaRPr lang="it-IT"/>
          </a:p>
        </p:txBody>
      </p:sp>
    </p:spTree>
    <p:extLst>
      <p:ext uri="{BB962C8B-B14F-4D97-AF65-F5344CB8AC3E}">
        <p14:creationId xmlns:p14="http://schemas.microsoft.com/office/powerpoint/2010/main" val="3678216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t>10</a:t>
            </a:fld>
            <a:endParaRPr lang="it-IT"/>
          </a:p>
        </p:txBody>
      </p:sp>
    </p:spTree>
    <p:extLst>
      <p:ext uri="{BB962C8B-B14F-4D97-AF65-F5344CB8AC3E}">
        <p14:creationId xmlns:p14="http://schemas.microsoft.com/office/powerpoint/2010/main" val="2924871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10251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t>13/06/2017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t>13/06/2017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154781"/>
            <a:ext cx="2057400" cy="32908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154781"/>
            <a:ext cx="6019800" cy="32908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t>13/06/2017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t>13/06/2017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0826BFF-4433-43B6-A481-3B25425B3DD3}" type="datetimeFigureOut">
              <a:rPr lang="it-IT" smtClean="0"/>
              <a:t>13/06/2017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0826BFF-4433-43B6-A481-3B25425B3DD3}" type="datetimeFigureOut">
              <a:rPr lang="it-IT" smtClean="0"/>
              <a:t>13/06/2017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0826BFF-4433-43B6-A481-3B25425B3DD3}" type="datetimeFigureOut">
              <a:rPr lang="it-IT" smtClean="0"/>
              <a:t>13/06/2017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0826BFF-4433-43B6-A481-3B25425B3DD3}" type="datetimeFigureOut">
              <a:rPr lang="it-IT" smtClean="0"/>
              <a:t>13/06/2017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0826BFF-4433-43B6-A481-3B25425B3DD3}" type="datetimeFigureOut">
              <a:rPr lang="it-IT" smtClean="0"/>
              <a:t>13/06/2017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0826BFF-4433-43B6-A481-3B25425B3DD3}" type="datetimeFigureOut">
              <a:rPr lang="it-IT" smtClean="0"/>
              <a:t>13/06/2017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0826BFF-4433-43B6-A481-3B25425B3DD3}" type="datetimeFigureOut">
              <a:rPr lang="it-IT" smtClean="0"/>
              <a:t>13/06/2017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5F9B562-4FD6-4F1C-B5B1-E8B41EAB362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0826BFF-4433-43B6-A481-3B25425B3DD3}" type="datetimeFigureOut">
              <a:rPr lang="it-IT" smtClean="0"/>
              <a:t>13/06/2017</a:t>
            </a:fld>
            <a:endParaRPr lang="it-IT"/>
          </a:p>
        </p:txBody>
      </p:sp>
      <p:sp>
        <p:nvSpPr>
          <p:cNvPr id="5" name="Segnaposto piè di pa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5F9B562-4FD6-4F1C-B5B1-E8B41EAB362B}"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olo 1"/>
          <p:cNvSpPr>
            <a:spLocks noGrp="1" noChangeAspect="1"/>
          </p:cNvSpPr>
          <p:nvPr>
            <p:ph type="title"/>
          </p:nvPr>
        </p:nvSpPr>
        <p:spPr>
          <a:xfrm>
            <a:off x="258721" y="2787774"/>
            <a:ext cx="5465407" cy="1980220"/>
          </a:xfrm>
        </p:spPr>
        <p:txBody>
          <a:bodyPr>
            <a:normAutofit fontScale="90000"/>
          </a:bodyPr>
          <a:lstStyle/>
          <a:p>
            <a:pPr algn="l"/>
            <a:r>
              <a:rPr lang="it-IT" sz="3500" dirty="0" smtClean="0">
                <a:solidFill>
                  <a:schemeClr val="bg1"/>
                </a:solidFill>
                <a:latin typeface="Impact" charset="0"/>
                <a:ea typeface="Impact" charset="0"/>
                <a:cs typeface="Impact" charset="0"/>
              </a:rPr>
              <a:t>Asse II – attuazione interventi – Accordi di collaborazione (art.15 l.241/90)</a:t>
            </a:r>
            <a:r>
              <a:rPr lang="it-IT" sz="3000" dirty="0" smtClean="0">
                <a:solidFill>
                  <a:schemeClr val="bg1"/>
                </a:solidFill>
                <a:latin typeface="Impact" charset="0"/>
                <a:ea typeface="Impact" charset="0"/>
                <a:cs typeface="Impact" charset="0"/>
              </a:rPr>
              <a:t/>
            </a:r>
            <a:br>
              <a:rPr lang="it-IT" sz="3000" dirty="0" smtClean="0">
                <a:solidFill>
                  <a:schemeClr val="bg1"/>
                </a:solidFill>
                <a:latin typeface="Impact" charset="0"/>
                <a:ea typeface="Impact" charset="0"/>
                <a:cs typeface="Impact" charset="0"/>
              </a:rPr>
            </a:br>
            <a:r>
              <a:rPr lang="it-IT" sz="2500" dirty="0" smtClean="0">
                <a:solidFill>
                  <a:schemeClr val="bg1"/>
                </a:solidFill>
                <a:latin typeface="Impact" charset="0"/>
                <a:ea typeface="Impact" charset="0"/>
                <a:cs typeface="Impact" charset="0"/>
              </a:rPr>
              <a:t>Alessandro Maria Vestrelli</a:t>
            </a:r>
            <a:endParaRPr lang="it-IT" sz="2500" dirty="0">
              <a:solidFill>
                <a:schemeClr val="bg1"/>
              </a:solidFill>
              <a:latin typeface="Impact" charset="0"/>
              <a:ea typeface="Impact" charset="0"/>
              <a:cs typeface="Impact" charset="0"/>
            </a:endParaRPr>
          </a:p>
        </p:txBody>
      </p:sp>
      <p:pic>
        <p:nvPicPr>
          <p:cNvPr id="2" name="Immagine 1"/>
          <p:cNvPicPr>
            <a:picLocks noChangeAspect="1"/>
          </p:cNvPicPr>
          <p:nvPr/>
        </p:nvPicPr>
        <p:blipFill>
          <a:blip r:embed="rId3"/>
          <a:stretch>
            <a:fillRect/>
          </a:stretch>
        </p:blipFill>
        <p:spPr>
          <a:xfrm>
            <a:off x="6012160" y="2499742"/>
            <a:ext cx="2251493" cy="936104"/>
          </a:xfrm>
          <a:prstGeom prst="rect">
            <a:avLst/>
          </a:prstGeom>
        </p:spPr>
      </p:pic>
    </p:spTree>
    <p:extLst>
      <p:ext uri="{BB962C8B-B14F-4D97-AF65-F5344CB8AC3E}">
        <p14:creationId xmlns:p14="http://schemas.microsoft.com/office/powerpoint/2010/main" val="509753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5" name="Segnaposto contenuto 4"/>
          <p:cNvSpPr>
            <a:spLocks noGrp="1"/>
          </p:cNvSpPr>
          <p:nvPr>
            <p:ph idx="1"/>
          </p:nvPr>
        </p:nvSpPr>
        <p:spPr>
          <a:xfrm>
            <a:off x="395536" y="915566"/>
            <a:ext cx="7787208" cy="3636017"/>
          </a:xfrm>
        </p:spPr>
        <p:txBody>
          <a:bodyPr>
            <a:noAutofit/>
          </a:bodyPr>
          <a:lstStyle/>
          <a:p>
            <a:pPr algn="just">
              <a:spcAft>
                <a:spcPts val="600"/>
              </a:spcAft>
              <a:buClr>
                <a:srgbClr val="FF0000"/>
              </a:buClr>
              <a:buFont typeface="Wingdings" panose="05000000000000000000" pitchFamily="2" charset="2"/>
              <a:buChar char="§"/>
              <a:defRPr/>
            </a:pPr>
            <a:r>
              <a:rPr lang="it-IT" sz="1200" dirty="0"/>
              <a:t>esprime </a:t>
            </a:r>
            <a:r>
              <a:rPr lang="it-IT" sz="1200" b="1" dirty="0"/>
              <a:t>parere obbligatorio circa la coerenza programmatoria, sostanziale e finanziaria, degli interventi </a:t>
            </a:r>
            <a:r>
              <a:rPr lang="it-IT" sz="1200" dirty="0"/>
              <a:t>(parere posto in capo  all'Autorità di </a:t>
            </a:r>
            <a:r>
              <a:rPr lang="it-IT" sz="1200" dirty="0" smtClean="0"/>
              <a:t>Gestione)</a:t>
            </a:r>
            <a:endParaRPr lang="it-IT" sz="1200" dirty="0"/>
          </a:p>
          <a:p>
            <a:pPr algn="just">
              <a:spcAft>
                <a:spcPts val="600"/>
              </a:spcAft>
              <a:buClr>
                <a:srgbClr val="FF0000"/>
              </a:buClr>
              <a:buFont typeface="Wingdings" panose="05000000000000000000" pitchFamily="2" charset="2"/>
              <a:buChar char="§"/>
              <a:defRPr/>
            </a:pPr>
            <a:r>
              <a:rPr lang="it-IT" sz="1200" b="1" dirty="0"/>
              <a:t>definisce, </a:t>
            </a:r>
            <a:r>
              <a:rPr lang="it-IT" sz="1200" dirty="0"/>
              <a:t>tutte le tipologie e le fasi dell’affidamento di servizi/interventi, ai sensi del d.lgs. n. 50 del 18/04/2016, o della concessione a persone fisiche di cui all’art. 12 della legge 241/1990 o ai sensi dell’art. 268 bis, comma 1, </a:t>
            </a:r>
            <a:r>
              <a:rPr lang="it-IT" sz="1200" dirty="0" err="1"/>
              <a:t>lett</a:t>
            </a:r>
            <a:r>
              <a:rPr lang="it-IT" sz="1200" dirty="0"/>
              <a:t>. f) della </a:t>
            </a:r>
            <a:r>
              <a:rPr lang="it-IT" sz="1200" dirty="0" err="1"/>
              <a:t>l.r</a:t>
            </a:r>
            <a:r>
              <a:rPr lang="it-IT" sz="1200" dirty="0"/>
              <a:t>. 11/2015 </a:t>
            </a:r>
            <a:r>
              <a:rPr lang="it-IT" sz="1200" dirty="0" err="1"/>
              <a:t>ss.mm.ii</a:t>
            </a:r>
            <a:r>
              <a:rPr lang="it-IT" sz="1200" dirty="0"/>
              <a:t>., stabilendo  le caratteristiche e gli elementi essenziali degli atti da adottare per ciascuna fase in relazione agli obiettivi da </a:t>
            </a:r>
            <a:r>
              <a:rPr lang="it-IT" sz="1200" dirty="0" smtClean="0"/>
              <a:t>conseguire; definisce inoltre le </a:t>
            </a:r>
            <a:r>
              <a:rPr lang="it-IT" sz="1200" dirty="0"/>
              <a:t>regole essenziali da prevedere nella disciplina dei rapporti per l’erogazione del servizio/intervento; gli standard qualitativi e quantitativi del servizio/intervento e i criteri di rimodulazione del finanziamento in relazione al livello di raggiungimento degli standard; le operazioni per il controllo in itinere dello stato di avanzamento e della conformità delle </a:t>
            </a:r>
            <a:r>
              <a:rPr lang="it-IT" sz="1200" dirty="0" smtClean="0"/>
              <a:t>attività.</a:t>
            </a:r>
            <a:endParaRPr lang="it-IT" sz="1200" dirty="0"/>
          </a:p>
          <a:p>
            <a:pPr algn="just">
              <a:spcAft>
                <a:spcPts val="600"/>
              </a:spcAft>
              <a:buClr>
                <a:srgbClr val="FF0000"/>
              </a:buClr>
              <a:buFont typeface="Wingdings" panose="05000000000000000000" pitchFamily="2" charset="2"/>
              <a:buChar char="§"/>
              <a:defRPr/>
            </a:pPr>
            <a:r>
              <a:rPr lang="it-IT" sz="1200" dirty="0" smtClean="0"/>
              <a:t>in attuazione del principio di sana gestione finanziaria delle risorse comunitarie, </a:t>
            </a:r>
            <a:r>
              <a:rPr lang="it-IT" sz="1200" b="1" dirty="0" smtClean="0"/>
              <a:t>mette in campo controlli documentali e in loco su ciascun intervento</a:t>
            </a:r>
            <a:r>
              <a:rPr lang="it-IT" sz="1200" dirty="0" smtClean="0"/>
              <a:t>. I contenuti, le modalità e le tempistiche di svolgimento di detti controlli sono descritti dal sistema di gestione e controllo del POR FSE 2014/2020, la Regione verifica, </a:t>
            </a:r>
            <a:r>
              <a:rPr lang="it-IT" sz="1200" dirty="0" smtClean="0"/>
              <a:t>tra l’altro</a:t>
            </a:r>
            <a:r>
              <a:rPr lang="it-IT" sz="1200" dirty="0" smtClean="0"/>
              <a:t>, che i servizi/interventi cofinanziati siano stati erogati, che il Comune beneficiario abbia pagato le spese dichiarate e che queste ultime siano conformi al diritto applicabile, al programma operativo e alle condizioni stabilite da presente accordo (cfr. art. 125, § 4, </a:t>
            </a:r>
            <a:r>
              <a:rPr lang="it-IT" sz="1200" dirty="0" err="1" smtClean="0"/>
              <a:t>lett</a:t>
            </a:r>
            <a:r>
              <a:rPr lang="it-IT" sz="1200" dirty="0" smtClean="0"/>
              <a:t>. a) – UE – 1303/2013). A tal fine la Regione </a:t>
            </a:r>
            <a:r>
              <a:rPr lang="it-IT" sz="1200" b="1" dirty="0" smtClean="0"/>
              <a:t>assolve alla funzione di rendere tracciabile la </a:t>
            </a:r>
            <a:r>
              <a:rPr lang="it-IT" sz="1200" b="1" dirty="0" smtClean="0"/>
              <a:t>spesa, </a:t>
            </a:r>
            <a:r>
              <a:rPr lang="it-IT" sz="1200" b="1" dirty="0" smtClean="0"/>
              <a:t>nonché di documentare la regolarità del processo attraverso la pista di controllo, </a:t>
            </a:r>
            <a:r>
              <a:rPr lang="it-IT" sz="1200" b="1" dirty="0" smtClean="0"/>
              <a:t> </a:t>
            </a:r>
            <a:r>
              <a:rPr lang="it-IT" sz="1200" b="1" dirty="0" smtClean="0"/>
              <a:t>così come </a:t>
            </a:r>
            <a:r>
              <a:rPr lang="it-IT" sz="1200" b="1" dirty="0" smtClean="0"/>
              <a:t>definiti </a:t>
            </a:r>
            <a:r>
              <a:rPr lang="it-IT" sz="1200" b="1" dirty="0" smtClean="0"/>
              <a:t>dal SI.GE.CO</a:t>
            </a:r>
            <a:r>
              <a:rPr lang="it-IT" sz="1200" dirty="0" smtClean="0"/>
              <a:t>.</a:t>
            </a:r>
            <a:endParaRPr lang="it-IT" sz="1200" dirty="0">
              <a:solidFill>
                <a:srgbClr val="000066"/>
              </a:solidFill>
              <a:latin typeface="Arial" panose="020B0604020202020204" pitchFamily="34" charset="0"/>
            </a:endParaRPr>
          </a:p>
        </p:txBody>
      </p:sp>
    </p:spTree>
    <p:extLst>
      <p:ext uri="{BB962C8B-B14F-4D97-AF65-F5344CB8AC3E}">
        <p14:creationId xmlns:p14="http://schemas.microsoft.com/office/powerpoint/2010/main" val="1088671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5" name="Segnaposto contenuto 4"/>
          <p:cNvSpPr>
            <a:spLocks noGrp="1"/>
          </p:cNvSpPr>
          <p:nvPr>
            <p:ph idx="1"/>
          </p:nvPr>
        </p:nvSpPr>
        <p:spPr>
          <a:xfrm>
            <a:off x="539552" y="1023191"/>
            <a:ext cx="7571184" cy="3528392"/>
          </a:xfrm>
        </p:spPr>
        <p:txBody>
          <a:bodyPr>
            <a:normAutofit fontScale="40000" lnSpcReduction="20000"/>
          </a:bodyPr>
          <a:lstStyle/>
          <a:p>
            <a:pPr marL="0" indent="0" algn="ctr">
              <a:spcAft>
                <a:spcPts val="600"/>
              </a:spcAft>
              <a:buClr>
                <a:srgbClr val="FF0000"/>
              </a:buClr>
              <a:buNone/>
              <a:defRPr/>
            </a:pPr>
            <a:r>
              <a:rPr lang="it-IT" b="1" dirty="0" smtClean="0">
                <a:solidFill>
                  <a:srgbClr val="000066"/>
                </a:solidFill>
                <a:latin typeface="Arial" panose="020B0604020202020204" pitchFamily="34" charset="0"/>
              </a:rPr>
              <a:t>IL COMUNE CAPOFILA DI ZONA SOCIALE</a:t>
            </a:r>
          </a:p>
          <a:p>
            <a:pPr>
              <a:spcAft>
                <a:spcPts val="600"/>
              </a:spcAft>
              <a:buClr>
                <a:srgbClr val="FF0000"/>
              </a:buClr>
              <a:buFont typeface="Wingdings" panose="05000000000000000000" pitchFamily="2" charset="2"/>
              <a:buChar char="§"/>
              <a:defRPr/>
            </a:pPr>
            <a:r>
              <a:rPr lang="it-IT" sz="3500" b="1" dirty="0" smtClean="0">
                <a:latin typeface="+mj-lt"/>
              </a:rPr>
              <a:t>si </a:t>
            </a:r>
            <a:r>
              <a:rPr lang="it-IT" sz="3500" b="1" dirty="0">
                <a:latin typeface="+mj-lt"/>
              </a:rPr>
              <a:t>configura </a:t>
            </a:r>
            <a:r>
              <a:rPr lang="it-IT" sz="3500" dirty="0">
                <a:latin typeface="+mj-lt"/>
              </a:rPr>
              <a:t>come</a:t>
            </a:r>
            <a:r>
              <a:rPr lang="it-IT" sz="3500" b="1" dirty="0">
                <a:latin typeface="+mj-lt"/>
              </a:rPr>
              <a:t> </a:t>
            </a:r>
            <a:r>
              <a:rPr lang="it-IT" sz="3500" b="1" i="1" dirty="0">
                <a:latin typeface="+mj-lt"/>
              </a:rPr>
              <a:t>beneficiario </a:t>
            </a:r>
            <a:r>
              <a:rPr lang="it-IT" sz="3500" dirty="0">
                <a:latin typeface="+mj-lt"/>
              </a:rPr>
              <a:t>delle operazioni sostenute con le risorse trasferite dalla Regione</a:t>
            </a:r>
          </a:p>
          <a:p>
            <a:pPr>
              <a:spcAft>
                <a:spcPts val="600"/>
              </a:spcAft>
              <a:buClr>
                <a:srgbClr val="FF0000"/>
              </a:buClr>
              <a:buFont typeface="Wingdings" panose="05000000000000000000" pitchFamily="2" charset="2"/>
              <a:buChar char="§"/>
              <a:defRPr/>
            </a:pPr>
            <a:r>
              <a:rPr lang="it-IT" sz="3500" b="1" dirty="0">
                <a:latin typeface="+mj-lt"/>
              </a:rPr>
              <a:t>attua la programmazione definita dalla </a:t>
            </a:r>
            <a:r>
              <a:rPr lang="it-IT" sz="3500" b="1" dirty="0" smtClean="0">
                <a:latin typeface="+mj-lt"/>
              </a:rPr>
              <a:t>Regione</a:t>
            </a:r>
            <a:endParaRPr lang="it-IT" sz="3500" dirty="0">
              <a:latin typeface="+mj-lt"/>
            </a:endParaRPr>
          </a:p>
          <a:p>
            <a:pPr>
              <a:spcAft>
                <a:spcPts val="600"/>
              </a:spcAft>
              <a:buClr>
                <a:srgbClr val="FF0000"/>
              </a:buClr>
              <a:buFont typeface="Wingdings" panose="05000000000000000000" pitchFamily="2" charset="2"/>
              <a:buChar char="§"/>
              <a:defRPr/>
            </a:pPr>
            <a:r>
              <a:rPr lang="it-IT" sz="3500" b="1" dirty="0">
                <a:latin typeface="+mj-lt"/>
              </a:rPr>
              <a:t>provvede a tutti gli adempimenti necessari per la realizzazione degli interventi , </a:t>
            </a:r>
            <a:r>
              <a:rPr lang="it-IT" sz="3500" dirty="0">
                <a:latin typeface="+mj-lt"/>
              </a:rPr>
              <a:t>ivi incluse tutte le fasi della procedura di attuazione delle operazioni, l'individuazione dei destinatari finali e il loro accesso ai benefici attribuiti, attraverso i propri Servizi sociali/Uffici della cittadinanza  </a:t>
            </a:r>
            <a:endParaRPr lang="it-IT" sz="3500" dirty="0" smtClean="0">
              <a:latin typeface="+mj-lt"/>
            </a:endParaRPr>
          </a:p>
          <a:p>
            <a:pPr>
              <a:spcAft>
                <a:spcPts val="600"/>
              </a:spcAft>
              <a:buClr>
                <a:srgbClr val="FF0000"/>
              </a:buClr>
              <a:buFont typeface="Wingdings" panose="05000000000000000000" pitchFamily="2" charset="2"/>
              <a:buChar char="§"/>
              <a:defRPr/>
            </a:pPr>
            <a:r>
              <a:rPr lang="it-IT" sz="3500" dirty="0" smtClean="0"/>
              <a:t>quale </a:t>
            </a:r>
            <a:r>
              <a:rPr lang="it-IT" sz="3500" dirty="0"/>
              <a:t>organismo pubblico e beneficiario delle </a:t>
            </a:r>
            <a:r>
              <a:rPr lang="it-IT" sz="3500" dirty="0" smtClean="0"/>
              <a:t>operazioni </a:t>
            </a:r>
            <a:r>
              <a:rPr lang="it-IT" sz="3500" b="1" dirty="0" smtClean="0"/>
              <a:t>è </a:t>
            </a:r>
            <a:r>
              <a:rPr lang="it-IT" sz="3500" b="1" dirty="0"/>
              <a:t>responsabile dell'avvio e dell'attuazione </a:t>
            </a:r>
            <a:r>
              <a:rPr lang="it-IT" sz="3500" b="1" dirty="0" smtClean="0"/>
              <a:t>degli interventi </a:t>
            </a:r>
            <a:r>
              <a:rPr lang="it-IT" sz="3500" dirty="0" smtClean="0">
                <a:latin typeface="+mj-lt"/>
              </a:rPr>
              <a:t>attraverso provvedimenti </a:t>
            </a:r>
            <a:r>
              <a:rPr lang="it-IT" sz="3500" dirty="0">
                <a:latin typeface="+mj-lt"/>
              </a:rPr>
              <a:t>dei Servizi sociali/Ufficio di piano </a:t>
            </a:r>
          </a:p>
          <a:p>
            <a:pPr>
              <a:spcAft>
                <a:spcPts val="600"/>
              </a:spcAft>
              <a:buClr>
                <a:srgbClr val="FF0000"/>
              </a:buClr>
              <a:buFont typeface="Wingdings" panose="05000000000000000000" pitchFamily="2" charset="2"/>
              <a:buChar char="§"/>
              <a:defRPr/>
            </a:pPr>
            <a:r>
              <a:rPr lang="it-IT" sz="3500" b="1" dirty="0" smtClean="0">
                <a:latin typeface="+mj-lt"/>
              </a:rPr>
              <a:t>aggiorna </a:t>
            </a:r>
            <a:r>
              <a:rPr lang="it-IT" sz="3500" b="1" dirty="0">
                <a:latin typeface="+mj-lt"/>
              </a:rPr>
              <a:t>il SISO </a:t>
            </a:r>
            <a:r>
              <a:rPr lang="it-IT" sz="3500" b="1" dirty="0" smtClean="0">
                <a:latin typeface="+mj-lt"/>
              </a:rPr>
              <a:t>regionale, </a:t>
            </a:r>
            <a:r>
              <a:rPr lang="it-IT" sz="3500" b="1" dirty="0">
                <a:latin typeface="+mj-lt"/>
              </a:rPr>
              <a:t>nonché di altri sistemi informativi regionali</a:t>
            </a:r>
          </a:p>
          <a:p>
            <a:pPr>
              <a:spcAft>
                <a:spcPts val="600"/>
              </a:spcAft>
              <a:buClr>
                <a:srgbClr val="FF0000"/>
              </a:buClr>
              <a:buFont typeface="Wingdings" panose="05000000000000000000" pitchFamily="2" charset="2"/>
              <a:buChar char="§"/>
              <a:defRPr/>
            </a:pPr>
            <a:r>
              <a:rPr lang="it-IT" sz="3500" b="1" dirty="0" smtClean="0">
                <a:latin typeface="+mj-lt"/>
              </a:rPr>
              <a:t>cura </a:t>
            </a:r>
            <a:r>
              <a:rPr lang="it-IT" sz="3500" b="1" dirty="0">
                <a:latin typeface="+mj-lt"/>
              </a:rPr>
              <a:t>l’intera gestione amministrativa </a:t>
            </a:r>
            <a:r>
              <a:rPr lang="it-IT" sz="3500" dirty="0">
                <a:latin typeface="+mj-lt"/>
              </a:rPr>
              <a:t>e l'eventuale contenzioso delle operazioni finanziate</a:t>
            </a:r>
          </a:p>
        </p:txBody>
      </p:sp>
    </p:spTree>
    <p:extLst>
      <p:ext uri="{BB962C8B-B14F-4D97-AF65-F5344CB8AC3E}">
        <p14:creationId xmlns:p14="http://schemas.microsoft.com/office/powerpoint/2010/main" val="1653405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4" name="Titolo 3"/>
          <p:cNvSpPr>
            <a:spLocks noGrp="1"/>
          </p:cNvSpPr>
          <p:nvPr>
            <p:ph type="title"/>
          </p:nvPr>
        </p:nvSpPr>
        <p:spPr>
          <a:xfrm>
            <a:off x="611560" y="952503"/>
            <a:ext cx="8214189" cy="883082"/>
          </a:xfrm>
        </p:spPr>
        <p:txBody>
          <a:bodyPr>
            <a:normAutofit/>
          </a:bodyPr>
          <a:lstStyle/>
          <a:p>
            <a:r>
              <a:rPr lang="it-IT" dirty="0" smtClean="0"/>
              <a:t>Integrazioni e revisioni</a:t>
            </a:r>
            <a:endParaRPr lang="it-IT" dirty="0"/>
          </a:p>
        </p:txBody>
      </p:sp>
      <p:sp>
        <p:nvSpPr>
          <p:cNvPr id="5" name="Segnaposto contenuto 4"/>
          <p:cNvSpPr>
            <a:spLocks noGrp="1"/>
          </p:cNvSpPr>
          <p:nvPr>
            <p:ph idx="1"/>
          </p:nvPr>
        </p:nvSpPr>
        <p:spPr>
          <a:xfrm>
            <a:off x="611560" y="1835585"/>
            <a:ext cx="7643192" cy="2715998"/>
          </a:xfrm>
        </p:spPr>
        <p:txBody>
          <a:bodyPr>
            <a:normAutofit fontScale="55000" lnSpcReduction="20000"/>
          </a:bodyPr>
          <a:lstStyle/>
          <a:p>
            <a:pPr marL="285750" indent="-285750">
              <a:defRPr/>
            </a:pPr>
            <a:r>
              <a:rPr lang="it-IT" dirty="0">
                <a:latin typeface="+mj-lt"/>
              </a:rPr>
              <a:t>In presenza di situazioni che determinino impatti sulla programmazione, anche verificato lo stato di attuazione, in caso di ritardi e/o non conseguimento dei target, la Regione, sentito il Comune capofila di zona sociale, può </a:t>
            </a:r>
            <a:r>
              <a:rPr lang="it-IT" b="1" dirty="0">
                <a:latin typeface="+mj-lt"/>
              </a:rPr>
              <a:t>ridefinire i contenuti e le risorse </a:t>
            </a:r>
            <a:r>
              <a:rPr lang="it-IT" dirty="0">
                <a:latin typeface="+mj-lt"/>
              </a:rPr>
              <a:t>dell’accordo </a:t>
            </a:r>
            <a:r>
              <a:rPr lang="it-IT" dirty="0" smtClean="0">
                <a:latin typeface="+mj-lt"/>
              </a:rPr>
              <a:t>nel rispetto</a:t>
            </a:r>
            <a:r>
              <a:rPr lang="it-IT" dirty="0" smtClean="0">
                <a:latin typeface="+mj-lt"/>
              </a:rPr>
              <a:t> </a:t>
            </a:r>
            <a:r>
              <a:rPr lang="it-IT" dirty="0">
                <a:latin typeface="+mj-lt"/>
              </a:rPr>
              <a:t>della normativa comunitaria, nazionale e regionale.</a:t>
            </a:r>
          </a:p>
          <a:p>
            <a:pPr marL="285750" indent="-285750">
              <a:defRPr/>
            </a:pPr>
            <a:r>
              <a:rPr lang="it-IT" dirty="0">
                <a:latin typeface="+mj-lt"/>
              </a:rPr>
              <a:t>Le parti sottoscrivono le modifiche </a:t>
            </a:r>
            <a:r>
              <a:rPr lang="it-IT" dirty="0" smtClean="0">
                <a:latin typeface="+mj-lt"/>
              </a:rPr>
              <a:t>definite ed esse  </a:t>
            </a:r>
            <a:r>
              <a:rPr lang="it-IT" dirty="0">
                <a:latin typeface="+mj-lt"/>
              </a:rPr>
              <a:t>divengono parte sostanziale dell’originario accordo.</a:t>
            </a:r>
          </a:p>
          <a:p>
            <a:pPr marL="285750" indent="-285750">
              <a:defRPr/>
            </a:pPr>
            <a:r>
              <a:rPr lang="it-IT" dirty="0">
                <a:latin typeface="+mj-lt"/>
              </a:rPr>
              <a:t>In caso di variazione del Comune capofila della Zona Sociale, il nuovo capofila subentra integralmente e senza soluzione di continuità nei diritti e nei doveri derivanti dal presente accordo, procedendo alla sottoscrizione del medesimo </a:t>
            </a:r>
          </a:p>
          <a:p>
            <a:pPr marL="0" indent="0">
              <a:buNone/>
            </a:pPr>
            <a:endParaRPr lang="it-IT" dirty="0">
              <a:latin typeface="+mj-lt"/>
            </a:endParaRPr>
          </a:p>
        </p:txBody>
      </p:sp>
    </p:spTree>
    <p:extLst>
      <p:ext uri="{BB962C8B-B14F-4D97-AF65-F5344CB8AC3E}">
        <p14:creationId xmlns:p14="http://schemas.microsoft.com/office/powerpoint/2010/main" val="1073727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3" name="Titolo 2"/>
          <p:cNvSpPr>
            <a:spLocks noGrp="1"/>
          </p:cNvSpPr>
          <p:nvPr>
            <p:ph type="ctrTitle"/>
          </p:nvPr>
        </p:nvSpPr>
        <p:spPr>
          <a:xfrm>
            <a:off x="657183" y="826334"/>
            <a:ext cx="7702624" cy="648072"/>
          </a:xfrm>
        </p:spPr>
        <p:txBody>
          <a:bodyPr>
            <a:normAutofit fontScale="90000"/>
          </a:bodyPr>
          <a:lstStyle/>
          <a:p>
            <a:r>
              <a:rPr lang="it-IT" dirty="0"/>
              <a:t>A</a:t>
            </a:r>
            <a:r>
              <a:rPr lang="it-IT" dirty="0" smtClean="0"/>
              <a:t>ttuazione</a:t>
            </a:r>
            <a:endParaRPr lang="it-IT" dirty="0"/>
          </a:p>
        </p:txBody>
      </p:sp>
      <p:sp>
        <p:nvSpPr>
          <p:cNvPr id="4" name="Sottotitolo 3"/>
          <p:cNvSpPr>
            <a:spLocks noGrp="1"/>
          </p:cNvSpPr>
          <p:nvPr>
            <p:ph type="subTitle" idx="1"/>
          </p:nvPr>
        </p:nvSpPr>
        <p:spPr>
          <a:xfrm>
            <a:off x="657183" y="1505712"/>
            <a:ext cx="6944816" cy="3045871"/>
          </a:xfrm>
        </p:spPr>
        <p:txBody>
          <a:bodyPr>
            <a:noAutofit/>
          </a:bodyPr>
          <a:lstStyle/>
          <a:p>
            <a:pPr algn="just"/>
            <a:r>
              <a:rPr lang="it-IT" sz="1200" dirty="0" smtClean="0">
                <a:solidFill>
                  <a:schemeClr val="tx1"/>
                </a:solidFill>
              </a:rPr>
              <a:t>Con DGR </a:t>
            </a:r>
            <a:r>
              <a:rPr lang="it-IT" sz="1200" dirty="0" smtClean="0">
                <a:solidFill>
                  <a:schemeClr val="tx1"/>
                </a:solidFill>
              </a:rPr>
              <a:t>1633/2015, DGR 180/2017 </a:t>
            </a:r>
            <a:r>
              <a:rPr lang="it-IT" sz="1200" dirty="0" smtClean="0">
                <a:solidFill>
                  <a:schemeClr val="tx1"/>
                </a:solidFill>
              </a:rPr>
              <a:t>e DGR 566/2017 </a:t>
            </a:r>
            <a:r>
              <a:rPr lang="it-IT" sz="1200" dirty="0">
                <a:solidFill>
                  <a:schemeClr val="tx1"/>
                </a:solidFill>
              </a:rPr>
              <a:t>la Giunta </a:t>
            </a:r>
            <a:r>
              <a:rPr lang="it-IT" sz="1200" dirty="0" smtClean="0">
                <a:solidFill>
                  <a:schemeClr val="tx1"/>
                </a:solidFill>
              </a:rPr>
              <a:t>regionale ha</a:t>
            </a:r>
            <a:r>
              <a:rPr lang="it-IT" sz="1200" dirty="0" smtClean="0">
                <a:solidFill>
                  <a:schemeClr val="tx1"/>
                </a:solidFill>
              </a:rPr>
              <a:t>:</a:t>
            </a:r>
          </a:p>
          <a:p>
            <a:pPr marL="171450" lvl="0" indent="-171450" algn="just">
              <a:buFont typeface="Arial" panose="020B0604020202020204" pitchFamily="34" charset="0"/>
              <a:buChar char="•"/>
            </a:pPr>
            <a:r>
              <a:rPr lang="it-IT" sz="1200" dirty="0">
                <a:solidFill>
                  <a:schemeClr val="tx1"/>
                </a:solidFill>
              </a:rPr>
              <a:t>d</a:t>
            </a:r>
            <a:r>
              <a:rPr lang="it-IT" sz="1200" dirty="0" smtClean="0">
                <a:solidFill>
                  <a:schemeClr val="tx1"/>
                </a:solidFill>
              </a:rPr>
              <a:t>elimitato, a </a:t>
            </a:r>
            <a:r>
              <a:rPr lang="it-IT" sz="1200" dirty="0">
                <a:solidFill>
                  <a:schemeClr val="tx1"/>
                </a:solidFill>
              </a:rPr>
              <a:t>partire dai principi di policy dell’Asse 2, </a:t>
            </a:r>
            <a:r>
              <a:rPr lang="it-IT" sz="1200" dirty="0" smtClean="0">
                <a:solidFill>
                  <a:schemeClr val="tx1"/>
                </a:solidFill>
              </a:rPr>
              <a:t>gli </a:t>
            </a:r>
            <a:r>
              <a:rPr lang="it-IT" sz="1200" dirty="0">
                <a:solidFill>
                  <a:schemeClr val="tx1"/>
                </a:solidFill>
              </a:rPr>
              <a:t>schemi di programmazione per l’attuazione delle azioni </a:t>
            </a:r>
            <a:r>
              <a:rPr lang="it-IT" sz="1200" dirty="0" smtClean="0">
                <a:solidFill>
                  <a:schemeClr val="tx1"/>
                </a:solidFill>
              </a:rPr>
              <a:t>base, definendo, </a:t>
            </a:r>
            <a:r>
              <a:rPr lang="it-IT" sz="1200" dirty="0">
                <a:solidFill>
                  <a:schemeClr val="tx1"/>
                </a:solidFill>
              </a:rPr>
              <a:t>per ognuna di </a:t>
            </a:r>
            <a:r>
              <a:rPr lang="it-IT" sz="1200" dirty="0" smtClean="0">
                <a:solidFill>
                  <a:schemeClr val="tx1"/>
                </a:solidFill>
              </a:rPr>
              <a:t>esse, </a:t>
            </a:r>
            <a:r>
              <a:rPr lang="it-IT" sz="1200" dirty="0">
                <a:solidFill>
                  <a:schemeClr val="tx1"/>
                </a:solidFill>
              </a:rPr>
              <a:t>attraverso l’opportuno processo di </a:t>
            </a:r>
            <a:r>
              <a:rPr lang="it-IT" sz="1200" i="1" dirty="0" err="1" smtClean="0">
                <a:solidFill>
                  <a:schemeClr val="tx1"/>
                </a:solidFill>
              </a:rPr>
              <a:t>governance</a:t>
            </a:r>
            <a:r>
              <a:rPr lang="it-IT" sz="1200" dirty="0" smtClean="0">
                <a:solidFill>
                  <a:schemeClr val="tx1"/>
                </a:solidFill>
              </a:rPr>
              <a:t>, </a:t>
            </a:r>
            <a:r>
              <a:rPr lang="it-IT" sz="1200" dirty="0">
                <a:solidFill>
                  <a:schemeClr val="tx1"/>
                </a:solidFill>
              </a:rPr>
              <a:t>lo </a:t>
            </a:r>
            <a:r>
              <a:rPr lang="it-IT" sz="1200" dirty="0" smtClean="0">
                <a:solidFill>
                  <a:schemeClr val="tx1"/>
                </a:solidFill>
              </a:rPr>
              <a:t>schema applicabile, prevedendo  </a:t>
            </a:r>
            <a:r>
              <a:rPr lang="it-IT" sz="1200" dirty="0">
                <a:solidFill>
                  <a:schemeClr val="tx1"/>
                </a:solidFill>
              </a:rPr>
              <a:t>azioni a regia centrale, attuate direttamente dalla </a:t>
            </a:r>
            <a:r>
              <a:rPr lang="it-IT" sz="1200" dirty="0" smtClean="0">
                <a:solidFill>
                  <a:schemeClr val="tx1"/>
                </a:solidFill>
              </a:rPr>
              <a:t>Regione, e  </a:t>
            </a:r>
            <a:r>
              <a:rPr lang="it-IT" sz="1200" dirty="0">
                <a:solidFill>
                  <a:schemeClr val="tx1"/>
                </a:solidFill>
              </a:rPr>
              <a:t>azioni strutturate su scala </a:t>
            </a:r>
            <a:r>
              <a:rPr lang="it-IT" sz="1200" dirty="0" smtClean="0">
                <a:solidFill>
                  <a:schemeClr val="tx1"/>
                </a:solidFill>
              </a:rPr>
              <a:t>territoriale, </a:t>
            </a:r>
            <a:r>
              <a:rPr lang="it-IT" sz="1200" dirty="0">
                <a:solidFill>
                  <a:schemeClr val="tx1"/>
                </a:solidFill>
              </a:rPr>
              <a:t>il cui riferimento giuridico è l'Accordo di </a:t>
            </a:r>
            <a:r>
              <a:rPr lang="it-IT" sz="1200" dirty="0" smtClean="0">
                <a:solidFill>
                  <a:schemeClr val="tx1"/>
                </a:solidFill>
              </a:rPr>
              <a:t>collaborazione </a:t>
            </a:r>
            <a:r>
              <a:rPr lang="it-IT" sz="1200" dirty="0">
                <a:solidFill>
                  <a:schemeClr val="tx1"/>
                </a:solidFill>
              </a:rPr>
              <a:t>ai sensi dell'art. 15 della l. </a:t>
            </a:r>
            <a:r>
              <a:rPr lang="it-IT" sz="1200" dirty="0" smtClean="0">
                <a:solidFill>
                  <a:schemeClr val="tx1"/>
                </a:solidFill>
              </a:rPr>
              <a:t>241/90</a:t>
            </a:r>
          </a:p>
          <a:p>
            <a:pPr marL="171450" lvl="0" indent="-171450" algn="just">
              <a:buFont typeface="Arial" panose="020B0604020202020204" pitchFamily="34" charset="0"/>
              <a:buChar char="•"/>
            </a:pPr>
            <a:r>
              <a:rPr lang="it-IT" sz="1200" dirty="0" smtClean="0">
                <a:solidFill>
                  <a:schemeClr val="tx1"/>
                </a:solidFill>
              </a:rPr>
              <a:t>definito </a:t>
            </a:r>
            <a:r>
              <a:rPr lang="it-IT" sz="1200" dirty="0" smtClean="0">
                <a:solidFill>
                  <a:schemeClr val="tx1"/>
                </a:solidFill>
              </a:rPr>
              <a:t>gli </a:t>
            </a:r>
            <a:r>
              <a:rPr lang="it-IT" sz="1200" dirty="0">
                <a:solidFill>
                  <a:schemeClr val="tx1"/>
                </a:solidFill>
              </a:rPr>
              <a:t>interventi, a valere sull’Asse 2 del PO FSE Umbria 2014-2020, già previsti nel DIA, da attuare su scala territoriale previa stipulazione dell’Accordo di </a:t>
            </a:r>
            <a:r>
              <a:rPr lang="it-IT" sz="1200" dirty="0" smtClean="0">
                <a:solidFill>
                  <a:schemeClr val="tx1"/>
                </a:solidFill>
              </a:rPr>
              <a:t>collaborazione art. 15 l. 241/1990 </a:t>
            </a:r>
            <a:r>
              <a:rPr lang="it-IT" sz="1200" dirty="0">
                <a:solidFill>
                  <a:schemeClr val="tx1"/>
                </a:solidFill>
              </a:rPr>
              <a:t>tra la Regione e i Comuni capofila di Zona </a:t>
            </a:r>
            <a:r>
              <a:rPr lang="it-IT" sz="1200" dirty="0" smtClean="0">
                <a:solidFill>
                  <a:schemeClr val="tx1"/>
                </a:solidFill>
              </a:rPr>
              <a:t>sociale </a:t>
            </a:r>
          </a:p>
          <a:p>
            <a:pPr marL="171450" indent="-171450" algn="just">
              <a:buFont typeface="Arial" panose="020B0604020202020204" pitchFamily="34" charset="0"/>
              <a:buChar char="•"/>
            </a:pPr>
            <a:r>
              <a:rPr lang="it-IT" sz="1200" dirty="0">
                <a:solidFill>
                  <a:schemeClr val="tx1"/>
                </a:solidFill>
              </a:rPr>
              <a:t>a</a:t>
            </a:r>
            <a:r>
              <a:rPr lang="it-IT" sz="1200" dirty="0" smtClean="0">
                <a:solidFill>
                  <a:schemeClr val="tx1"/>
                </a:solidFill>
              </a:rPr>
              <a:t>pprovato i criteri di riparto delle </a:t>
            </a:r>
            <a:r>
              <a:rPr lang="it-IT" sz="1200" dirty="0" smtClean="0">
                <a:solidFill>
                  <a:schemeClr val="tx1"/>
                </a:solidFill>
              </a:rPr>
              <a:t>risorse. Avuto </a:t>
            </a:r>
            <a:r>
              <a:rPr lang="it-IT" sz="1200" dirty="0">
                <a:solidFill>
                  <a:schemeClr val="tx1"/>
                </a:solidFill>
              </a:rPr>
              <a:t>riguardo agli indicatori </a:t>
            </a:r>
            <a:r>
              <a:rPr lang="it-IT" sz="1200" dirty="0" smtClean="0">
                <a:solidFill>
                  <a:schemeClr val="tx1"/>
                </a:solidFill>
              </a:rPr>
              <a:t>storici, </a:t>
            </a:r>
            <a:r>
              <a:rPr lang="it-IT" sz="1200" dirty="0">
                <a:solidFill>
                  <a:schemeClr val="tx1"/>
                </a:solidFill>
              </a:rPr>
              <a:t>nel rispetto dell’art. 357 della </a:t>
            </a:r>
            <a:r>
              <a:rPr lang="it-IT" sz="1200" dirty="0" err="1">
                <a:solidFill>
                  <a:schemeClr val="tx1"/>
                </a:solidFill>
              </a:rPr>
              <a:t>lr</a:t>
            </a:r>
            <a:r>
              <a:rPr lang="it-IT" sz="1200" dirty="0">
                <a:solidFill>
                  <a:schemeClr val="tx1"/>
                </a:solidFill>
              </a:rPr>
              <a:t> n. 11/2015 </a:t>
            </a:r>
            <a:r>
              <a:rPr lang="it-IT" sz="1200" dirty="0" err="1">
                <a:solidFill>
                  <a:schemeClr val="tx1"/>
                </a:solidFill>
              </a:rPr>
              <a:t>ss.mm.ii</a:t>
            </a:r>
            <a:r>
              <a:rPr lang="it-IT" sz="1200" dirty="0">
                <a:solidFill>
                  <a:schemeClr val="tx1"/>
                </a:solidFill>
              </a:rPr>
              <a:t>., </a:t>
            </a:r>
            <a:r>
              <a:rPr lang="it-IT" sz="1200" dirty="0" smtClean="0">
                <a:solidFill>
                  <a:schemeClr val="tx1"/>
                </a:solidFill>
              </a:rPr>
              <a:t>tali criteri prendendo </a:t>
            </a:r>
            <a:r>
              <a:rPr lang="it-IT" sz="1200" dirty="0">
                <a:solidFill>
                  <a:schemeClr val="tx1"/>
                </a:solidFill>
              </a:rPr>
              <a:t>a riferimento il dato della popolazione residente (ultimo dato ISTAT disponibile al 31/12/2015</a:t>
            </a:r>
            <a:r>
              <a:rPr lang="it-IT" sz="1200" dirty="0" smtClean="0">
                <a:solidFill>
                  <a:schemeClr val="tx1"/>
                </a:solidFill>
              </a:rPr>
              <a:t>) e </a:t>
            </a:r>
            <a:r>
              <a:rPr lang="it-IT" sz="1200" dirty="0">
                <a:solidFill>
                  <a:schemeClr val="tx1"/>
                </a:solidFill>
              </a:rPr>
              <a:t>vengono ponderati su due </a:t>
            </a:r>
            <a:r>
              <a:rPr lang="it-IT" sz="1200" dirty="0" smtClean="0">
                <a:solidFill>
                  <a:schemeClr val="tx1"/>
                </a:solidFill>
              </a:rPr>
              <a:t>parametri: demografico e sociale</a:t>
            </a:r>
          </a:p>
          <a:p>
            <a:pPr algn="just"/>
            <a:r>
              <a:rPr lang="it-IT" sz="1200" dirty="0" smtClean="0">
                <a:solidFill>
                  <a:schemeClr val="tx1"/>
                </a:solidFill>
              </a:rPr>
              <a:t>Sono </a:t>
            </a:r>
            <a:r>
              <a:rPr lang="it-IT" sz="1200" dirty="0" smtClean="0">
                <a:solidFill>
                  <a:schemeClr val="tx1"/>
                </a:solidFill>
              </a:rPr>
              <a:t>già stati </a:t>
            </a:r>
            <a:r>
              <a:rPr lang="it-IT" sz="1200" dirty="0" smtClean="0">
                <a:solidFill>
                  <a:schemeClr val="tx1"/>
                </a:solidFill>
              </a:rPr>
              <a:t>approvati </a:t>
            </a:r>
            <a:r>
              <a:rPr lang="it-IT" sz="1200" b="1" dirty="0" smtClean="0">
                <a:solidFill>
                  <a:schemeClr val="tx1"/>
                </a:solidFill>
              </a:rPr>
              <a:t>n. 2  Accordi con le Zone Sociali </a:t>
            </a:r>
            <a:r>
              <a:rPr lang="it-IT" sz="1200" dirty="0" smtClean="0">
                <a:solidFill>
                  <a:schemeClr val="tx1"/>
                </a:solidFill>
              </a:rPr>
              <a:t>e </a:t>
            </a:r>
            <a:r>
              <a:rPr lang="it-IT" sz="1200" b="1" dirty="0" smtClean="0">
                <a:solidFill>
                  <a:schemeClr val="tx1"/>
                </a:solidFill>
              </a:rPr>
              <a:t>n. 2 </a:t>
            </a:r>
            <a:r>
              <a:rPr lang="it-IT" sz="1200" b="1" dirty="0" smtClean="0">
                <a:solidFill>
                  <a:schemeClr val="tx1"/>
                </a:solidFill>
              </a:rPr>
              <a:t>Accordi </a:t>
            </a:r>
            <a:r>
              <a:rPr lang="it-IT" sz="1200" b="1" dirty="0" smtClean="0">
                <a:solidFill>
                  <a:schemeClr val="tx1"/>
                </a:solidFill>
              </a:rPr>
              <a:t>con le Autorità </a:t>
            </a:r>
            <a:r>
              <a:rPr lang="it-IT" sz="1200" b="1" dirty="0" smtClean="0">
                <a:solidFill>
                  <a:schemeClr val="tx1"/>
                </a:solidFill>
              </a:rPr>
              <a:t>Urbane, altri 6 accordi con le Zone sociali  saranno approvati entro il corrente mese .</a:t>
            </a:r>
          </a:p>
          <a:p>
            <a:pPr algn="just"/>
            <a:endParaRPr lang="it-IT" sz="1200" b="1" dirty="0">
              <a:solidFill>
                <a:schemeClr val="tx1"/>
              </a:solidFill>
            </a:endParaRPr>
          </a:p>
          <a:p>
            <a:pPr algn="just"/>
            <a:endParaRPr lang="it-IT" sz="1200" b="1" dirty="0">
              <a:solidFill>
                <a:schemeClr val="tx1"/>
              </a:solidFill>
            </a:endParaRPr>
          </a:p>
        </p:txBody>
      </p:sp>
    </p:spTree>
    <p:extLst>
      <p:ext uri="{BB962C8B-B14F-4D97-AF65-F5344CB8AC3E}">
        <p14:creationId xmlns:p14="http://schemas.microsoft.com/office/powerpoint/2010/main" val="1403643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4" name="Sottotitolo 3"/>
          <p:cNvSpPr>
            <a:spLocks noGrp="1"/>
          </p:cNvSpPr>
          <p:nvPr>
            <p:ph type="subTitle" idx="1"/>
          </p:nvPr>
        </p:nvSpPr>
        <p:spPr>
          <a:xfrm>
            <a:off x="657183" y="1505712"/>
            <a:ext cx="6944816" cy="3045871"/>
          </a:xfrm>
        </p:spPr>
        <p:txBody>
          <a:bodyPr>
            <a:noAutofit/>
          </a:bodyPr>
          <a:lstStyle/>
          <a:p>
            <a:endParaRPr lang="it-IT" b="1" dirty="0" smtClean="0">
              <a:solidFill>
                <a:schemeClr val="tx1"/>
              </a:solidFill>
            </a:endParaRPr>
          </a:p>
          <a:p>
            <a:endParaRPr lang="it-IT" b="1" dirty="0">
              <a:solidFill>
                <a:schemeClr val="tx1"/>
              </a:solidFill>
            </a:endParaRPr>
          </a:p>
          <a:p>
            <a:r>
              <a:rPr lang="it-IT" b="1" dirty="0" smtClean="0">
                <a:solidFill>
                  <a:schemeClr val="tx1"/>
                </a:solidFill>
              </a:rPr>
              <a:t>Grazie per l’attenzione!</a:t>
            </a:r>
            <a:endParaRPr lang="it-IT" b="1" dirty="0">
              <a:solidFill>
                <a:schemeClr val="tx1"/>
              </a:solidFill>
            </a:endParaRPr>
          </a:p>
          <a:p>
            <a:endParaRPr lang="it-IT" b="1" dirty="0">
              <a:solidFill>
                <a:schemeClr val="tx1"/>
              </a:solidFill>
            </a:endParaRPr>
          </a:p>
        </p:txBody>
      </p:sp>
    </p:spTree>
    <p:extLst>
      <p:ext uri="{BB962C8B-B14F-4D97-AF65-F5344CB8AC3E}">
        <p14:creationId xmlns:p14="http://schemas.microsoft.com/office/powerpoint/2010/main" val="2452721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4" name="Titolo 3"/>
          <p:cNvSpPr>
            <a:spLocks noGrp="1"/>
          </p:cNvSpPr>
          <p:nvPr>
            <p:ph type="title"/>
          </p:nvPr>
        </p:nvSpPr>
        <p:spPr>
          <a:xfrm>
            <a:off x="611560" y="952503"/>
            <a:ext cx="8214189" cy="883082"/>
          </a:xfrm>
        </p:spPr>
        <p:txBody>
          <a:bodyPr>
            <a:normAutofit fontScale="90000"/>
          </a:bodyPr>
          <a:lstStyle/>
          <a:p>
            <a:r>
              <a:rPr lang="it-IT" dirty="0" smtClean="0"/>
              <a:t>Perché si utilizza lo strumento dell’accordo (</a:t>
            </a:r>
            <a:r>
              <a:rPr lang="it-IT" dirty="0" smtClean="0"/>
              <a:t>art.15 </a:t>
            </a:r>
            <a:r>
              <a:rPr lang="it-IT" dirty="0" smtClean="0"/>
              <a:t>l. </a:t>
            </a:r>
            <a:r>
              <a:rPr lang="it-IT" dirty="0" smtClean="0"/>
              <a:t>241/1990)</a:t>
            </a:r>
            <a:endParaRPr lang="it-IT" dirty="0"/>
          </a:p>
        </p:txBody>
      </p:sp>
      <p:sp>
        <p:nvSpPr>
          <p:cNvPr id="5" name="Segnaposto contenuto 4"/>
          <p:cNvSpPr>
            <a:spLocks noGrp="1"/>
          </p:cNvSpPr>
          <p:nvPr>
            <p:ph idx="1"/>
          </p:nvPr>
        </p:nvSpPr>
        <p:spPr>
          <a:xfrm>
            <a:off x="611560" y="1995686"/>
            <a:ext cx="7499176" cy="2448272"/>
          </a:xfrm>
        </p:spPr>
        <p:txBody>
          <a:bodyPr>
            <a:normAutofit fontScale="62500" lnSpcReduction="20000"/>
          </a:bodyPr>
          <a:lstStyle/>
          <a:p>
            <a:pPr algn="just">
              <a:spcAft>
                <a:spcPts val="600"/>
              </a:spcAft>
              <a:defRPr/>
            </a:pPr>
            <a:r>
              <a:rPr lang="it-IT" dirty="0" smtClean="0"/>
              <a:t>L’accordo di collaborazione viene sottoscritto per </a:t>
            </a:r>
            <a:r>
              <a:rPr lang="it-IT" b="1" dirty="0" smtClean="0"/>
              <a:t>disciplinare l'attuazione di attività di interesse comune, Regione/Comuni</a:t>
            </a:r>
            <a:r>
              <a:rPr lang="it-IT" dirty="0" smtClean="0"/>
              <a:t>, di cui all'asse 2 del PO FSE, per interventi svolti nell'ambito dell'adempimento delle </a:t>
            </a:r>
            <a:r>
              <a:rPr lang="it-IT" b="1" dirty="0" smtClean="0"/>
              <a:t>funzioni amministrative, </a:t>
            </a:r>
            <a:r>
              <a:rPr lang="it-IT" dirty="0" smtClean="0"/>
              <a:t>concernenti gli interventi sociali, </a:t>
            </a:r>
            <a:r>
              <a:rPr lang="it-IT" b="1" dirty="0" smtClean="0"/>
              <a:t>assegnate ai Comuni </a:t>
            </a:r>
            <a:r>
              <a:rPr lang="it-IT" dirty="0" smtClean="0"/>
              <a:t>dall'ordinamento vigente.</a:t>
            </a:r>
          </a:p>
          <a:p>
            <a:pPr algn="just">
              <a:spcAft>
                <a:spcPts val="600"/>
              </a:spcAft>
              <a:defRPr/>
            </a:pPr>
            <a:r>
              <a:rPr lang="it-IT" dirty="0" smtClean="0"/>
              <a:t>E’ escluso dalla disciplina degli appalti pubblici a norma dell’art. 5, comma 6, del </a:t>
            </a:r>
            <a:r>
              <a:rPr lang="it-IT" dirty="0" err="1" smtClean="0"/>
              <a:t>D.Lgs.</a:t>
            </a:r>
            <a:r>
              <a:rPr lang="it-IT" dirty="0" smtClean="0"/>
              <a:t> 50/2016.</a:t>
            </a:r>
            <a:endParaRPr lang="it-IT" dirty="0" smtClean="0">
              <a:solidFill>
                <a:srgbClr val="000066"/>
              </a:solidFill>
            </a:endParaRPr>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3" name="Titolo 2"/>
          <p:cNvSpPr>
            <a:spLocks noGrp="1"/>
          </p:cNvSpPr>
          <p:nvPr>
            <p:ph type="title"/>
          </p:nvPr>
        </p:nvSpPr>
        <p:spPr>
          <a:xfrm>
            <a:off x="611560" y="843558"/>
            <a:ext cx="8234737" cy="847472"/>
          </a:xfrm>
        </p:spPr>
        <p:txBody>
          <a:bodyPr/>
          <a:lstStyle/>
          <a:p>
            <a:r>
              <a:rPr lang="it-IT" dirty="0" smtClean="0"/>
              <a:t>Principi guida</a:t>
            </a:r>
            <a:endParaRPr lang="it-IT" dirty="0"/>
          </a:p>
        </p:txBody>
      </p:sp>
      <p:sp>
        <p:nvSpPr>
          <p:cNvPr id="4" name="Segnaposto contenuto 3"/>
          <p:cNvSpPr>
            <a:spLocks noGrp="1"/>
          </p:cNvSpPr>
          <p:nvPr>
            <p:ph idx="1"/>
          </p:nvPr>
        </p:nvSpPr>
        <p:spPr>
          <a:xfrm>
            <a:off x="691308" y="1642762"/>
            <a:ext cx="8075240" cy="2880320"/>
          </a:xfrm>
        </p:spPr>
        <p:txBody>
          <a:bodyPr>
            <a:normAutofit fontScale="25000" lnSpcReduction="20000"/>
          </a:bodyPr>
          <a:lstStyle/>
          <a:p>
            <a:pPr algn="just">
              <a:spcBef>
                <a:spcPts val="285"/>
              </a:spcBef>
              <a:buFont typeface="Arial" panose="020B0604020202020204" pitchFamily="34" charset="0"/>
              <a:buChar char="-"/>
              <a:defRPr/>
            </a:pPr>
            <a:r>
              <a:rPr lang="it-IT" sz="5600" dirty="0"/>
              <a:t>valenza strutturale delle azioni sostenute dal </a:t>
            </a:r>
            <a:r>
              <a:rPr lang="it-IT" sz="5600" dirty="0" smtClean="0"/>
              <a:t>FSE </a:t>
            </a:r>
            <a:endParaRPr lang="it-IT" sz="5600" dirty="0"/>
          </a:p>
          <a:p>
            <a:pPr algn="just">
              <a:spcBef>
                <a:spcPts val="285"/>
              </a:spcBef>
              <a:buFont typeface="Arial" panose="020B0604020202020204" pitchFamily="34" charset="0"/>
              <a:buChar char="-"/>
              <a:defRPr/>
            </a:pPr>
            <a:r>
              <a:rPr lang="it-IT" sz="5600" dirty="0"/>
              <a:t>rispetto del principio di </a:t>
            </a:r>
            <a:r>
              <a:rPr lang="it-IT" sz="5600" dirty="0" err="1"/>
              <a:t>addizionalità</a:t>
            </a:r>
            <a:r>
              <a:rPr lang="it-IT" sz="5600" dirty="0"/>
              <a:t> (art. 95 del Reg. </a:t>
            </a:r>
            <a:r>
              <a:rPr lang="it-IT" sz="5600" dirty="0" smtClean="0"/>
              <a:t>UE </a:t>
            </a:r>
            <a:r>
              <a:rPr lang="it-IT" sz="5600" dirty="0"/>
              <a:t>1303/2013</a:t>
            </a:r>
            <a:r>
              <a:rPr lang="it-IT" sz="5600" dirty="0" smtClean="0"/>
              <a:t>)</a:t>
            </a:r>
            <a:endParaRPr lang="it-IT" sz="5600" dirty="0"/>
          </a:p>
          <a:p>
            <a:pPr algn="just">
              <a:spcBef>
                <a:spcPts val="285"/>
              </a:spcBef>
              <a:buFont typeface="Arial" panose="020B0604020202020204" pitchFamily="34" charset="0"/>
              <a:buChar char="-"/>
              <a:defRPr/>
            </a:pPr>
            <a:r>
              <a:rPr lang="it-IT" sz="5600" dirty="0"/>
              <a:t>integrazione fra risorse</a:t>
            </a:r>
          </a:p>
          <a:p>
            <a:pPr algn="just">
              <a:spcBef>
                <a:spcPts val="285"/>
              </a:spcBef>
              <a:buFont typeface="Arial" panose="020B0604020202020204" pitchFamily="34" charset="0"/>
              <a:buChar char="-"/>
              <a:defRPr/>
            </a:pPr>
            <a:r>
              <a:rPr lang="it-IT" sz="5600" dirty="0"/>
              <a:t>accompagnamento alla riforma delle autonomie locali nella realizzazione della gestione associata, anche </a:t>
            </a:r>
            <a:r>
              <a:rPr lang="it-IT" sz="5600" dirty="0" smtClean="0"/>
              <a:t>ai fini </a:t>
            </a:r>
            <a:r>
              <a:rPr lang="it-IT" sz="5600" dirty="0"/>
              <a:t>del rafforzamento delle economie di </a:t>
            </a:r>
            <a:r>
              <a:rPr lang="it-IT" sz="5600" dirty="0" smtClean="0"/>
              <a:t>scala</a:t>
            </a:r>
            <a:endParaRPr lang="it-IT" sz="5600" dirty="0"/>
          </a:p>
          <a:p>
            <a:pPr algn="just">
              <a:spcBef>
                <a:spcPts val="285"/>
              </a:spcBef>
              <a:buFont typeface="Arial" panose="020B0604020202020204" pitchFamily="34" charset="0"/>
              <a:buChar char="-"/>
              <a:defRPr/>
            </a:pPr>
            <a:r>
              <a:rPr lang="it-IT" sz="5600" dirty="0"/>
              <a:t>allocazione delle risorse sulla base dei principi di proporzionalità, pari opportunità, non discriminazione, peculiarità sociali e </a:t>
            </a:r>
            <a:r>
              <a:rPr lang="it-IT" sz="5600" dirty="0" smtClean="0"/>
              <a:t>territoriali</a:t>
            </a:r>
            <a:endParaRPr lang="it-IT" sz="5600" dirty="0"/>
          </a:p>
          <a:p>
            <a:pPr algn="just">
              <a:spcBef>
                <a:spcPts val="285"/>
              </a:spcBef>
              <a:buFont typeface="Arial" panose="020B0604020202020204" pitchFamily="34" charset="0"/>
              <a:buChar char="-"/>
              <a:defRPr/>
            </a:pPr>
            <a:r>
              <a:rPr lang="it-IT" sz="5600" dirty="0"/>
              <a:t>g</a:t>
            </a:r>
            <a:r>
              <a:rPr lang="it-IT" sz="5600" dirty="0" smtClean="0"/>
              <a:t>uida </a:t>
            </a:r>
            <a:r>
              <a:rPr lang="it-IT" sz="5600" dirty="0" smtClean="0"/>
              <a:t>regionale esercitata </a:t>
            </a:r>
            <a:r>
              <a:rPr lang="it-IT" sz="5600" dirty="0"/>
              <a:t>in una logica di </a:t>
            </a:r>
            <a:r>
              <a:rPr lang="it-IT" sz="5600" i="1" dirty="0" err="1"/>
              <a:t>governance</a:t>
            </a:r>
            <a:r>
              <a:rPr lang="it-IT" sz="5600" i="1" dirty="0"/>
              <a:t> </a:t>
            </a:r>
            <a:r>
              <a:rPr lang="it-IT" sz="5600" dirty="0"/>
              <a:t>partecipata, di </a:t>
            </a:r>
            <a:r>
              <a:rPr lang="it-IT" sz="5600" dirty="0" err="1"/>
              <a:t>coprogettazione</a:t>
            </a:r>
            <a:r>
              <a:rPr lang="it-IT" sz="5600" dirty="0"/>
              <a:t> e di sussidiarietà </a:t>
            </a:r>
          </a:p>
          <a:p>
            <a:pPr algn="just">
              <a:spcBef>
                <a:spcPts val="285"/>
              </a:spcBef>
              <a:buFont typeface="Arial" panose="020B0604020202020204" pitchFamily="34" charset="0"/>
              <a:buChar char="-"/>
              <a:defRPr/>
            </a:pPr>
            <a:r>
              <a:rPr lang="it-IT" sz="5600" dirty="0"/>
              <a:t>ripartizione </a:t>
            </a:r>
            <a:r>
              <a:rPr lang="it-IT" sz="5600" dirty="0" smtClean="0"/>
              <a:t> </a:t>
            </a:r>
            <a:r>
              <a:rPr lang="it-IT" sz="5600" dirty="0"/>
              <a:t>di compiti e responsabilità tra le Amministrazioni pubbliche</a:t>
            </a:r>
          </a:p>
          <a:p>
            <a:pPr algn="just">
              <a:spcBef>
                <a:spcPts val="285"/>
              </a:spcBef>
              <a:buFont typeface="Arial" panose="020B0604020202020204" pitchFamily="34" charset="0"/>
              <a:buChar char="-"/>
              <a:defRPr/>
            </a:pPr>
            <a:r>
              <a:rPr lang="it-IT" sz="5600" dirty="0"/>
              <a:t>articolazione attuativa </a:t>
            </a:r>
            <a:r>
              <a:rPr lang="it-IT" sz="5600" dirty="0" smtClean="0"/>
              <a:t>volta </a:t>
            </a:r>
            <a:r>
              <a:rPr lang="it-IT" sz="5600" dirty="0"/>
              <a:t>a consentire adeguate condizioni di implementazione e messa a regime, anche attraverso il rafforzamento della capacità amministrativa della Regione e dei Comuni, nonché per l'efficiente uso del FSE;</a:t>
            </a:r>
          </a:p>
          <a:p>
            <a:pPr algn="just">
              <a:spcBef>
                <a:spcPts val="285"/>
              </a:spcBef>
              <a:buFont typeface="Arial" panose="020B0604020202020204" pitchFamily="34" charset="0"/>
              <a:buChar char="-"/>
              <a:defRPr/>
            </a:pPr>
            <a:r>
              <a:rPr lang="it-IT" sz="5600" dirty="0"/>
              <a:t>monitoraggio </a:t>
            </a:r>
            <a:r>
              <a:rPr lang="it-IT" sz="5600" i="1" dirty="0"/>
              <a:t>in itinere </a:t>
            </a:r>
            <a:r>
              <a:rPr lang="it-IT" sz="5600" dirty="0"/>
              <a:t>e valutazione, </a:t>
            </a:r>
            <a:r>
              <a:rPr lang="it-IT" sz="5600" dirty="0" smtClean="0"/>
              <a:t>ai fini </a:t>
            </a:r>
            <a:r>
              <a:rPr lang="it-IT" sz="5600" dirty="0"/>
              <a:t>del rispetto dei riferimenti di efficienza ed efficacia nell'uso e negli impatti delle risorse.</a:t>
            </a:r>
          </a:p>
          <a:p>
            <a:pPr algn="just">
              <a:spcBef>
                <a:spcPts val="285"/>
              </a:spcBef>
              <a:buFont typeface="Arial" panose="020B0604020202020204" pitchFamily="34" charset="0"/>
              <a:buChar char="-"/>
              <a:defRPr/>
            </a:pPr>
            <a:endParaRPr lang="it-IT" sz="5600" dirty="0"/>
          </a:p>
          <a:p>
            <a:endParaRPr lang="it-IT" dirty="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4" name="Titolo 3"/>
          <p:cNvSpPr>
            <a:spLocks noGrp="1"/>
          </p:cNvSpPr>
          <p:nvPr>
            <p:ph type="title"/>
          </p:nvPr>
        </p:nvSpPr>
        <p:spPr>
          <a:xfrm>
            <a:off x="611560" y="952503"/>
            <a:ext cx="8214189" cy="611135"/>
          </a:xfrm>
        </p:spPr>
        <p:txBody>
          <a:bodyPr>
            <a:normAutofit fontScale="90000"/>
          </a:bodyPr>
          <a:lstStyle/>
          <a:p>
            <a:r>
              <a:rPr lang="it-IT" dirty="0" smtClean="0"/>
              <a:t>Soggetti</a:t>
            </a:r>
            <a:endParaRPr lang="it-IT" dirty="0"/>
          </a:p>
        </p:txBody>
      </p:sp>
      <p:sp>
        <p:nvSpPr>
          <p:cNvPr id="5" name="Segnaposto contenuto 4"/>
          <p:cNvSpPr>
            <a:spLocks noGrp="1"/>
          </p:cNvSpPr>
          <p:nvPr>
            <p:ph idx="1"/>
          </p:nvPr>
        </p:nvSpPr>
        <p:spPr>
          <a:xfrm>
            <a:off x="611560" y="1707653"/>
            <a:ext cx="7499176" cy="2843929"/>
          </a:xfrm>
        </p:spPr>
        <p:txBody>
          <a:bodyPr>
            <a:normAutofit fontScale="62500" lnSpcReduction="20000"/>
          </a:bodyPr>
          <a:lstStyle/>
          <a:p>
            <a:pPr algn="just">
              <a:defRPr/>
            </a:pPr>
            <a:r>
              <a:rPr lang="it-IT" dirty="0"/>
              <a:t>L’accordo viene sottoscritto tra la </a:t>
            </a:r>
            <a:r>
              <a:rPr lang="it-IT" b="1" dirty="0"/>
              <a:t>Regione Umbria </a:t>
            </a:r>
            <a:r>
              <a:rPr lang="it-IT" dirty="0"/>
              <a:t>ed il </a:t>
            </a:r>
            <a:r>
              <a:rPr lang="it-IT" b="1" dirty="0"/>
              <a:t>Comune </a:t>
            </a:r>
            <a:r>
              <a:rPr lang="it-IT" b="1" dirty="0" smtClean="0"/>
              <a:t>capofila </a:t>
            </a:r>
            <a:r>
              <a:rPr lang="it-IT" b="1" dirty="0"/>
              <a:t>della zona sociale (ambito </a:t>
            </a:r>
            <a:r>
              <a:rPr lang="it-IT" b="1" dirty="0" smtClean="0"/>
              <a:t>territoriale</a:t>
            </a:r>
            <a:r>
              <a:rPr lang="it-IT" b="1" dirty="0" smtClean="0"/>
              <a:t>), </a:t>
            </a:r>
            <a:r>
              <a:rPr lang="it-IT" dirty="0"/>
              <a:t>il quale, a sua volta, agisce in qualità di </a:t>
            </a:r>
            <a:r>
              <a:rPr lang="it-IT" i="1" dirty="0" smtClean="0"/>
              <a:t>delegatario</a:t>
            </a:r>
            <a:r>
              <a:rPr lang="it-IT" dirty="0" smtClean="0"/>
              <a:t> in quanto delegato </a:t>
            </a:r>
            <a:r>
              <a:rPr lang="it-IT" dirty="0"/>
              <a:t>dai Comuni della zona sociale nei rapporti convenzionali di gestione associata, ai sensi del TU degli Enti Locali. </a:t>
            </a:r>
            <a:r>
              <a:rPr lang="it-IT" dirty="0" err="1" smtClean="0"/>
              <a:t>d.lgs</a:t>
            </a:r>
            <a:r>
              <a:rPr lang="it-IT" dirty="0" smtClean="0"/>
              <a:t> </a:t>
            </a:r>
            <a:r>
              <a:rPr lang="it-IT" dirty="0"/>
              <a:t>267/2000 art. 30.</a:t>
            </a:r>
          </a:p>
          <a:p>
            <a:pPr algn="just">
              <a:defRPr/>
            </a:pPr>
            <a:endParaRPr lang="it-IT" dirty="0">
              <a:ea typeface="Calibri" panose="020F0502020204030204" pitchFamily="34" charset="0"/>
              <a:cs typeface="Calibri" panose="020F0502020204030204" pitchFamily="34" charset="0"/>
            </a:endParaRPr>
          </a:p>
          <a:p>
            <a:pPr algn="just">
              <a:defRPr/>
            </a:pPr>
            <a:r>
              <a:rPr lang="it-IT" dirty="0"/>
              <a:t>Le azioni sono realizzate dal Comune capofila a favore di tutti i Comuni costituenti la zona sociale, secondo la relativa programmazione </a:t>
            </a:r>
            <a:r>
              <a:rPr lang="it-IT" dirty="0" smtClean="0"/>
              <a:t>sociale di territorio </a:t>
            </a:r>
            <a:r>
              <a:rPr lang="it-IT" dirty="0"/>
              <a:t>ed è escluso il trasferimento dei fondi fra Comune capofila e Comuni costituenti la zona sociale.</a:t>
            </a:r>
            <a:endParaRPr lang="it-IT" dirty="0">
              <a:latin typeface="Calibri" panose="020F0502020204030204" pitchFamily="34" charset="0"/>
            </a:endParaRPr>
          </a:p>
        </p:txBody>
      </p:sp>
    </p:spTree>
    <p:extLst>
      <p:ext uri="{BB962C8B-B14F-4D97-AF65-F5344CB8AC3E}">
        <p14:creationId xmlns:p14="http://schemas.microsoft.com/office/powerpoint/2010/main" val="1008742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9" name="Titolo 8"/>
          <p:cNvSpPr>
            <a:spLocks noGrp="1"/>
          </p:cNvSpPr>
          <p:nvPr>
            <p:ph type="title"/>
          </p:nvPr>
        </p:nvSpPr>
        <p:spPr>
          <a:xfrm>
            <a:off x="677050" y="752345"/>
            <a:ext cx="7933916" cy="781747"/>
          </a:xfrm>
        </p:spPr>
        <p:txBody>
          <a:bodyPr/>
          <a:lstStyle/>
          <a:p>
            <a:r>
              <a:rPr lang="it-IT" dirty="0" smtClean="0"/>
              <a:t>Interventi attuati con l’accordo</a:t>
            </a:r>
            <a:endParaRPr lang="it-IT" dirty="0"/>
          </a:p>
        </p:txBody>
      </p:sp>
      <p:sp>
        <p:nvSpPr>
          <p:cNvPr id="10" name="Segnaposto contenuto 9"/>
          <p:cNvSpPr>
            <a:spLocks noGrp="1"/>
          </p:cNvSpPr>
          <p:nvPr>
            <p:ph sz="half" idx="1"/>
          </p:nvPr>
        </p:nvSpPr>
        <p:spPr>
          <a:xfrm>
            <a:off x="395536" y="1534092"/>
            <a:ext cx="1944216" cy="2935142"/>
          </a:xfrm>
        </p:spPr>
        <p:txBody>
          <a:bodyPr>
            <a:normAutofit fontScale="47500" lnSpcReduction="20000"/>
          </a:bodyPr>
          <a:lstStyle/>
          <a:p>
            <a:r>
              <a:rPr lang="it-IT" sz="4400" dirty="0" smtClean="0">
                <a:latin typeface="+mj-lt"/>
                <a:ea typeface="+mj-ea"/>
                <a:cs typeface="+mj-cs"/>
              </a:rPr>
              <a:t>INTERVENTI SPECIFICI</a:t>
            </a:r>
          </a:p>
          <a:p>
            <a:endParaRPr lang="it-IT" sz="4400" dirty="0">
              <a:latin typeface="+mj-lt"/>
              <a:ea typeface="+mj-ea"/>
              <a:cs typeface="+mj-cs"/>
            </a:endParaRPr>
          </a:p>
          <a:p>
            <a:endParaRPr lang="it-IT" sz="4400" dirty="0" smtClean="0">
              <a:latin typeface="+mj-lt"/>
              <a:ea typeface="+mj-ea"/>
              <a:cs typeface="+mj-cs"/>
            </a:endParaRPr>
          </a:p>
          <a:p>
            <a:endParaRPr lang="it-IT" sz="4400" dirty="0">
              <a:latin typeface="+mj-lt"/>
              <a:ea typeface="+mj-ea"/>
              <a:cs typeface="+mj-cs"/>
            </a:endParaRPr>
          </a:p>
          <a:p>
            <a:pPr marL="0" indent="0">
              <a:buNone/>
            </a:pPr>
            <a:endParaRPr lang="it-IT" sz="4400" dirty="0">
              <a:latin typeface="+mj-lt"/>
              <a:ea typeface="+mj-ea"/>
              <a:cs typeface="+mj-cs"/>
            </a:endParaRPr>
          </a:p>
          <a:p>
            <a:endParaRPr lang="it-IT" sz="4400" dirty="0" smtClean="0">
              <a:latin typeface="+mj-lt"/>
              <a:ea typeface="+mj-ea"/>
              <a:cs typeface="+mj-cs"/>
            </a:endParaRPr>
          </a:p>
          <a:p>
            <a:r>
              <a:rPr lang="it-IT" sz="4400" dirty="0" smtClean="0">
                <a:latin typeface="+mj-lt"/>
                <a:ea typeface="+mj-ea"/>
                <a:cs typeface="+mj-cs"/>
              </a:rPr>
              <a:t>RISORSE</a:t>
            </a:r>
            <a:endParaRPr lang="it-IT" sz="4400" dirty="0">
              <a:latin typeface="+mj-lt"/>
              <a:ea typeface="+mj-ea"/>
              <a:cs typeface="+mj-cs"/>
            </a:endParaRPr>
          </a:p>
        </p:txBody>
      </p:sp>
      <p:sp>
        <p:nvSpPr>
          <p:cNvPr id="11" name="Segnaposto contenuto 10"/>
          <p:cNvSpPr>
            <a:spLocks noGrp="1"/>
          </p:cNvSpPr>
          <p:nvPr>
            <p:ph sz="half" idx="2"/>
          </p:nvPr>
        </p:nvSpPr>
        <p:spPr>
          <a:xfrm>
            <a:off x="2621266" y="1534092"/>
            <a:ext cx="6061342" cy="2935142"/>
          </a:xfrm>
        </p:spPr>
        <p:txBody>
          <a:bodyPr>
            <a:normAutofit fontScale="47500" lnSpcReduction="20000"/>
          </a:bodyPr>
          <a:lstStyle/>
          <a:p>
            <a:pPr marL="285750" indent="-285750">
              <a:defRPr/>
            </a:pPr>
            <a:r>
              <a:rPr lang="it-IT" b="1" i="1" dirty="0"/>
              <a:t>Mediazione familiare</a:t>
            </a:r>
            <a:r>
              <a:rPr lang="it-IT" b="1" dirty="0"/>
              <a:t> </a:t>
            </a:r>
          </a:p>
          <a:p>
            <a:pPr marL="285750" indent="-285750">
              <a:defRPr/>
            </a:pPr>
            <a:r>
              <a:rPr lang="it-IT" b="1" i="1" dirty="0"/>
              <a:t>Servizio di assistenza domiciliare ai minori</a:t>
            </a:r>
            <a:r>
              <a:rPr lang="it-IT" b="1" dirty="0"/>
              <a:t> </a:t>
            </a:r>
          </a:p>
          <a:p>
            <a:pPr marL="285750" indent="-285750">
              <a:defRPr/>
            </a:pPr>
            <a:r>
              <a:rPr lang="it-IT" b="1" i="1" dirty="0"/>
              <a:t>Tutela minori </a:t>
            </a:r>
          </a:p>
          <a:p>
            <a:pPr marL="285750" indent="-285750">
              <a:defRPr/>
            </a:pPr>
            <a:r>
              <a:rPr lang="it-IT" b="1" i="1" dirty="0"/>
              <a:t>Minori con </a:t>
            </a:r>
            <a:r>
              <a:rPr lang="it-IT" b="1" i="1" dirty="0" smtClean="0"/>
              <a:t>disabilità: </a:t>
            </a:r>
            <a:r>
              <a:rPr lang="it-IT" b="1" i="1" dirty="0"/>
              <a:t>assistenza </a:t>
            </a:r>
            <a:r>
              <a:rPr lang="it-IT" b="1" i="1" dirty="0" smtClean="0"/>
              <a:t>domiciliare, </a:t>
            </a:r>
            <a:r>
              <a:rPr lang="it-IT" b="1" i="1" dirty="0"/>
              <a:t>inclusione sociale e servizi di prossimità</a:t>
            </a:r>
          </a:p>
          <a:p>
            <a:pPr marL="285750" indent="-285750">
              <a:defRPr/>
            </a:pPr>
            <a:r>
              <a:rPr lang="it-IT" b="1" i="1" dirty="0"/>
              <a:t>Adulti disabili (SAL: tirocini </a:t>
            </a:r>
            <a:r>
              <a:rPr lang="it-IT" b="1" i="1" dirty="0" smtClean="0"/>
              <a:t>extracurriculari</a:t>
            </a:r>
            <a:r>
              <a:rPr lang="it-IT" b="1" i="1" dirty="0"/>
              <a:t>, borse, tutoraggio) </a:t>
            </a:r>
          </a:p>
          <a:p>
            <a:pPr marL="285750" indent="-285750">
              <a:defRPr/>
            </a:pPr>
            <a:r>
              <a:rPr lang="it-IT" b="1" i="1" dirty="0"/>
              <a:t>Giovani disabili (SAL: tirocini </a:t>
            </a:r>
            <a:r>
              <a:rPr lang="it-IT" b="1" i="1" dirty="0" smtClean="0"/>
              <a:t>extracurriculari</a:t>
            </a:r>
            <a:r>
              <a:rPr lang="it-IT" b="1" i="1" dirty="0"/>
              <a:t>, borse, tutoraggio)</a:t>
            </a:r>
          </a:p>
          <a:p>
            <a:pPr marL="285750" indent="-285750">
              <a:defRPr/>
            </a:pPr>
            <a:r>
              <a:rPr lang="it-IT" b="1" i="1" dirty="0"/>
              <a:t>Potenziamento delle autonomie possibili (sperimentazione di progetti di vita indipendente)</a:t>
            </a:r>
          </a:p>
          <a:p>
            <a:pPr marL="285750" indent="-285750" algn="just">
              <a:defRPr/>
            </a:pPr>
            <a:r>
              <a:rPr lang="it-IT" b="1" i="1" dirty="0"/>
              <a:t>Non Autosufficienza (progetti di </a:t>
            </a:r>
            <a:r>
              <a:rPr lang="it-IT" b="1" i="1" dirty="0" err="1"/>
              <a:t>domiciliarità</a:t>
            </a:r>
            <a:r>
              <a:rPr lang="it-IT" b="1" i="1" dirty="0"/>
              <a:t> per anziani non autosufficienti e riduzione della </a:t>
            </a:r>
            <a:r>
              <a:rPr lang="it-IT" b="1" i="1" dirty="0" smtClean="0"/>
              <a:t>residenzialità)</a:t>
            </a:r>
            <a:endParaRPr lang="it-IT" b="1" i="1" dirty="0"/>
          </a:p>
          <a:p>
            <a:pPr marL="0" indent="0" algn="just">
              <a:buNone/>
              <a:defRPr/>
            </a:pPr>
            <a:endParaRPr lang="it-IT" i="1" dirty="0"/>
          </a:p>
          <a:p>
            <a:pPr marL="0" indent="0" algn="just">
              <a:buNone/>
              <a:defRPr/>
            </a:pPr>
            <a:r>
              <a:rPr lang="it-IT" sz="3400" i="1" dirty="0" smtClean="0"/>
              <a:t>€  </a:t>
            </a:r>
            <a:r>
              <a:rPr lang="it-IT" sz="3400" b="1" dirty="0"/>
              <a:t>22.536.500,00</a:t>
            </a:r>
            <a:r>
              <a:rPr lang="it-IT" sz="3400" dirty="0"/>
              <a:t> </a:t>
            </a:r>
            <a:r>
              <a:rPr lang="it-IT" dirty="0"/>
              <a:t>dell’Asse </a:t>
            </a:r>
            <a:r>
              <a:rPr lang="it-IT" dirty="0" smtClean="0"/>
              <a:t>II </a:t>
            </a:r>
            <a:r>
              <a:rPr lang="it-IT" dirty="0"/>
              <a:t>del POR FSE (dotazione complessiva dell’Asse 2 €  55.526.158,00) </a:t>
            </a:r>
            <a:endParaRPr lang="it-IT" i="1" dirty="0"/>
          </a:p>
        </p:txBody>
      </p:sp>
    </p:spTree>
    <p:extLst>
      <p:ext uri="{BB962C8B-B14F-4D97-AF65-F5344CB8AC3E}">
        <p14:creationId xmlns:p14="http://schemas.microsoft.com/office/powerpoint/2010/main" val="3473205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10" name="Segnaposto contenuto 9"/>
          <p:cNvSpPr>
            <a:spLocks noGrp="1"/>
          </p:cNvSpPr>
          <p:nvPr>
            <p:ph sz="half" idx="1"/>
          </p:nvPr>
        </p:nvSpPr>
        <p:spPr>
          <a:xfrm>
            <a:off x="395536" y="1131590"/>
            <a:ext cx="1944216" cy="3337644"/>
          </a:xfrm>
        </p:spPr>
        <p:txBody>
          <a:bodyPr>
            <a:normAutofit fontScale="55000" lnSpcReduction="20000"/>
          </a:bodyPr>
          <a:lstStyle/>
          <a:p>
            <a:pPr marL="0" indent="0">
              <a:buNone/>
            </a:pPr>
            <a:r>
              <a:rPr lang="it-IT" sz="4400" dirty="0" smtClean="0">
                <a:latin typeface="+mj-lt"/>
                <a:ea typeface="+mj-ea"/>
                <a:cs typeface="+mj-cs"/>
              </a:rPr>
              <a:t>INTERVENTI SPECIFICI agenda urbana </a:t>
            </a:r>
          </a:p>
          <a:p>
            <a:pPr marL="0" indent="0">
              <a:buNone/>
            </a:pPr>
            <a:endParaRPr lang="it-IT" sz="4400" dirty="0" smtClean="0">
              <a:latin typeface="+mj-lt"/>
              <a:ea typeface="+mj-ea"/>
              <a:cs typeface="+mj-cs"/>
            </a:endParaRPr>
          </a:p>
          <a:p>
            <a:pPr marL="0" indent="0">
              <a:buNone/>
            </a:pPr>
            <a:r>
              <a:rPr lang="it-IT" sz="4400" dirty="0" smtClean="0">
                <a:latin typeface="+mj-lt"/>
                <a:ea typeface="+mj-ea"/>
                <a:cs typeface="+mj-cs"/>
              </a:rPr>
              <a:t>AREE URBANE</a:t>
            </a:r>
          </a:p>
          <a:p>
            <a:pPr marL="0" indent="0">
              <a:buNone/>
            </a:pPr>
            <a:endParaRPr lang="it-IT" sz="4400" dirty="0" smtClean="0">
              <a:latin typeface="+mj-lt"/>
              <a:ea typeface="+mj-ea"/>
              <a:cs typeface="+mj-cs"/>
            </a:endParaRPr>
          </a:p>
          <a:p>
            <a:pPr marL="0" indent="0">
              <a:buNone/>
            </a:pPr>
            <a:r>
              <a:rPr lang="it-IT" sz="4400" dirty="0" smtClean="0">
                <a:latin typeface="+mj-lt"/>
                <a:ea typeface="+mj-ea"/>
                <a:cs typeface="+mj-cs"/>
              </a:rPr>
              <a:t> RISORSE </a:t>
            </a:r>
          </a:p>
          <a:p>
            <a:pPr marL="0" indent="0">
              <a:buNone/>
            </a:pPr>
            <a:endParaRPr lang="it-IT" sz="4400" dirty="0" smtClean="0">
              <a:latin typeface="+mj-lt"/>
              <a:ea typeface="+mj-ea"/>
              <a:cs typeface="+mj-cs"/>
            </a:endParaRPr>
          </a:p>
        </p:txBody>
      </p:sp>
      <p:sp>
        <p:nvSpPr>
          <p:cNvPr id="11" name="Segnaposto contenuto 10"/>
          <p:cNvSpPr>
            <a:spLocks noGrp="1"/>
          </p:cNvSpPr>
          <p:nvPr>
            <p:ph sz="half" idx="2"/>
          </p:nvPr>
        </p:nvSpPr>
        <p:spPr>
          <a:xfrm>
            <a:off x="2627784" y="1131590"/>
            <a:ext cx="6126832" cy="3337644"/>
          </a:xfrm>
        </p:spPr>
        <p:txBody>
          <a:bodyPr>
            <a:normAutofit fontScale="55000" lnSpcReduction="20000"/>
          </a:bodyPr>
          <a:lstStyle/>
          <a:p>
            <a:pPr marL="285750" indent="-285750">
              <a:defRPr/>
            </a:pPr>
            <a:r>
              <a:rPr lang="it-IT" sz="4500" i="1" dirty="0"/>
              <a:t>Politiche </a:t>
            </a:r>
            <a:r>
              <a:rPr lang="it-IT" sz="4500" i="1" dirty="0" smtClean="0"/>
              <a:t>giovanili</a:t>
            </a:r>
          </a:p>
          <a:p>
            <a:pPr marL="285750" indent="-285750">
              <a:defRPr/>
            </a:pPr>
            <a:r>
              <a:rPr lang="it-IT" sz="4500" i="1" dirty="0"/>
              <a:t>Centri famiglia</a:t>
            </a:r>
            <a:r>
              <a:rPr lang="it-IT" sz="4500" dirty="0"/>
              <a:t> </a:t>
            </a:r>
            <a:endParaRPr lang="it-IT" sz="4500" dirty="0" smtClean="0"/>
          </a:p>
          <a:p>
            <a:pPr marL="285750" indent="-285750">
              <a:defRPr/>
            </a:pPr>
            <a:r>
              <a:rPr lang="it-IT" sz="4500" i="1" dirty="0"/>
              <a:t>Servizi educativi territoriali di comunità</a:t>
            </a:r>
            <a:r>
              <a:rPr lang="it-IT" sz="4500" dirty="0"/>
              <a:t> </a:t>
            </a:r>
            <a:endParaRPr lang="it-IT" sz="4500" dirty="0" smtClean="0"/>
          </a:p>
          <a:p>
            <a:pPr marL="285750" indent="-285750">
              <a:defRPr/>
            </a:pPr>
            <a:r>
              <a:rPr lang="it-IT" sz="4500" i="1" dirty="0" smtClean="0"/>
              <a:t>Innovazione sociale</a:t>
            </a:r>
            <a:endParaRPr lang="it-IT" sz="4500" i="1" dirty="0"/>
          </a:p>
          <a:p>
            <a:pPr marL="0" indent="0" algn="just">
              <a:buNone/>
              <a:defRPr/>
            </a:pPr>
            <a:endParaRPr lang="it-IT" sz="3000" dirty="0" smtClean="0"/>
          </a:p>
          <a:p>
            <a:pPr marL="0" indent="0" algn="just">
              <a:buNone/>
              <a:defRPr/>
            </a:pPr>
            <a:r>
              <a:rPr lang="it-IT" sz="3000" dirty="0" smtClean="0"/>
              <a:t>Perugia</a:t>
            </a:r>
            <a:r>
              <a:rPr lang="it-IT" sz="3000" dirty="0"/>
              <a:t>, Terni, Foligno, Città di Castello e Spoleto</a:t>
            </a:r>
          </a:p>
          <a:p>
            <a:pPr marL="0" indent="0" algn="just">
              <a:buNone/>
              <a:defRPr/>
            </a:pPr>
            <a:endParaRPr lang="it-IT" sz="3000" i="1" dirty="0" smtClean="0"/>
          </a:p>
          <a:p>
            <a:pPr marL="0" indent="0" algn="just">
              <a:buNone/>
              <a:defRPr/>
            </a:pPr>
            <a:r>
              <a:rPr lang="it-IT" sz="3400" i="1" smtClean="0"/>
              <a:t>€  </a:t>
            </a:r>
            <a:r>
              <a:rPr lang="it-IT" sz="3400" b="1" smtClean="0"/>
              <a:t>4.750.576,00</a:t>
            </a:r>
            <a:r>
              <a:rPr lang="it-IT" sz="3400" smtClean="0"/>
              <a:t> </a:t>
            </a:r>
            <a:r>
              <a:rPr lang="it-IT" dirty="0"/>
              <a:t>dell’Asse </a:t>
            </a:r>
            <a:r>
              <a:rPr lang="it-IT" dirty="0" smtClean="0"/>
              <a:t>II </a:t>
            </a:r>
            <a:r>
              <a:rPr lang="it-IT" dirty="0"/>
              <a:t>del POR </a:t>
            </a:r>
            <a:r>
              <a:rPr lang="it-IT" dirty="0" smtClean="0"/>
              <a:t>FSE</a:t>
            </a:r>
          </a:p>
          <a:p>
            <a:pPr marL="0" indent="0" algn="just">
              <a:buNone/>
              <a:defRPr/>
            </a:pPr>
            <a:endParaRPr lang="it-IT" i="1" dirty="0"/>
          </a:p>
          <a:p>
            <a:pPr marL="0" indent="0" algn="just">
              <a:buNone/>
              <a:defRPr/>
            </a:pPr>
            <a:endParaRPr lang="it-IT" i="1" dirty="0"/>
          </a:p>
        </p:txBody>
      </p:sp>
    </p:spTree>
    <p:extLst>
      <p:ext uri="{BB962C8B-B14F-4D97-AF65-F5344CB8AC3E}">
        <p14:creationId xmlns:p14="http://schemas.microsoft.com/office/powerpoint/2010/main" val="1428909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6" name="Segnaposto contenuto 5"/>
          <p:cNvSpPr>
            <a:spLocks noGrp="1"/>
          </p:cNvSpPr>
          <p:nvPr>
            <p:ph sz="half" idx="1"/>
          </p:nvPr>
        </p:nvSpPr>
        <p:spPr>
          <a:xfrm>
            <a:off x="107504" y="1131590"/>
            <a:ext cx="2304256" cy="2761580"/>
          </a:xfrm>
        </p:spPr>
        <p:txBody>
          <a:bodyPr>
            <a:normAutofit fontScale="62500" lnSpcReduction="20000"/>
          </a:bodyPr>
          <a:lstStyle/>
          <a:p>
            <a:r>
              <a:rPr lang="it-IT" dirty="0" smtClean="0"/>
              <a:t>STRUTTURA ACCORDO</a:t>
            </a:r>
          </a:p>
          <a:p>
            <a:endParaRPr lang="it-IT" dirty="0"/>
          </a:p>
          <a:p>
            <a:pPr marL="0" indent="0">
              <a:buNone/>
            </a:pPr>
            <a:endParaRPr lang="it-IT" dirty="0" smtClean="0"/>
          </a:p>
          <a:p>
            <a:r>
              <a:rPr lang="it-IT" dirty="0" smtClean="0"/>
              <a:t>APPLICAZIONE ART. 1326 </a:t>
            </a:r>
            <a:r>
              <a:rPr lang="it-IT" dirty="0" err="1" smtClean="0"/>
              <a:t>c.c</a:t>
            </a:r>
            <a:endParaRPr lang="it-IT" dirty="0"/>
          </a:p>
        </p:txBody>
      </p:sp>
      <p:sp>
        <p:nvSpPr>
          <p:cNvPr id="7" name="Segnaposto contenuto 6"/>
          <p:cNvSpPr>
            <a:spLocks noGrp="1"/>
          </p:cNvSpPr>
          <p:nvPr>
            <p:ph sz="half" idx="2"/>
          </p:nvPr>
        </p:nvSpPr>
        <p:spPr>
          <a:xfrm>
            <a:off x="2771800" y="1131590"/>
            <a:ext cx="5838800" cy="3096344"/>
          </a:xfrm>
        </p:spPr>
        <p:txBody>
          <a:bodyPr>
            <a:normAutofit fontScale="62500" lnSpcReduction="20000"/>
          </a:bodyPr>
          <a:lstStyle/>
          <a:p>
            <a:pPr marL="0" indent="0">
              <a:buNone/>
            </a:pPr>
            <a:r>
              <a:rPr lang="it-IT" dirty="0"/>
              <a:t>Gli interventi vengono realizzati secondo le </a:t>
            </a:r>
            <a:r>
              <a:rPr lang="it-IT" dirty="0" smtClean="0"/>
              <a:t>modalità, caratteristiche, costi e </a:t>
            </a:r>
            <a:r>
              <a:rPr lang="it-IT" dirty="0"/>
              <a:t>tempi </a:t>
            </a:r>
            <a:r>
              <a:rPr lang="it-IT" dirty="0" smtClean="0"/>
              <a:t> specificati </a:t>
            </a:r>
            <a:r>
              <a:rPr lang="it-IT" dirty="0"/>
              <a:t>in dettaglio </a:t>
            </a:r>
            <a:r>
              <a:rPr lang="it-IT" dirty="0" smtClean="0"/>
              <a:t>nelle </a:t>
            </a:r>
            <a:r>
              <a:rPr lang="it-IT" dirty="0"/>
              <a:t>schede allegate all’accordo  (una per ciascun intervento</a:t>
            </a:r>
            <a:r>
              <a:rPr lang="it-IT" dirty="0" smtClean="0"/>
              <a:t>).</a:t>
            </a:r>
          </a:p>
          <a:p>
            <a:pPr marL="0" indent="0">
              <a:buNone/>
            </a:pPr>
            <a:endParaRPr lang="it-IT" dirty="0" smtClean="0"/>
          </a:p>
          <a:p>
            <a:pPr marL="0" indent="0" algn="just">
              <a:buNone/>
            </a:pPr>
            <a:r>
              <a:rPr lang="it-IT" dirty="0" smtClean="0"/>
              <a:t>Se non tutti gli interventi sono stati co-progettati in sede di sottoscrizione dell’accordo, la Regione ed il Comune Capofila di Zona Sociale provvedono all’integrazione del medesimo con la analitica descrizione (previa co progettazione)  dei restanti interventi, nei modi e nelle forme di accettazione della proposta ai sensi dell’art. 1326 del c.c.  </a:t>
            </a:r>
          </a:p>
          <a:p>
            <a:endParaRPr lang="it-IT" dirty="0"/>
          </a:p>
          <a:p>
            <a:endParaRPr lang="it-IT" dirty="0"/>
          </a:p>
        </p:txBody>
      </p:sp>
    </p:spTree>
    <p:extLst>
      <p:ext uri="{BB962C8B-B14F-4D97-AF65-F5344CB8AC3E}">
        <p14:creationId xmlns:p14="http://schemas.microsoft.com/office/powerpoint/2010/main" val="3074888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4" name="Titolo 3"/>
          <p:cNvSpPr>
            <a:spLocks noGrp="1"/>
          </p:cNvSpPr>
          <p:nvPr>
            <p:ph type="title"/>
          </p:nvPr>
        </p:nvSpPr>
        <p:spPr>
          <a:xfrm>
            <a:off x="611560" y="952503"/>
            <a:ext cx="8214189" cy="883082"/>
          </a:xfrm>
        </p:spPr>
        <p:txBody>
          <a:bodyPr>
            <a:normAutofit/>
          </a:bodyPr>
          <a:lstStyle/>
          <a:p>
            <a:r>
              <a:rPr lang="it-IT" dirty="0" smtClean="0"/>
              <a:t>Durata e flussi finanziari</a:t>
            </a:r>
            <a:endParaRPr lang="it-IT" dirty="0"/>
          </a:p>
        </p:txBody>
      </p:sp>
      <p:sp>
        <p:nvSpPr>
          <p:cNvPr id="5" name="Segnaposto contenuto 4"/>
          <p:cNvSpPr>
            <a:spLocks noGrp="1"/>
          </p:cNvSpPr>
          <p:nvPr>
            <p:ph idx="1"/>
          </p:nvPr>
        </p:nvSpPr>
        <p:spPr>
          <a:xfrm>
            <a:off x="611560" y="1779662"/>
            <a:ext cx="7643192" cy="2771921"/>
          </a:xfrm>
        </p:spPr>
        <p:txBody>
          <a:bodyPr>
            <a:normAutofit fontScale="55000" lnSpcReduction="20000"/>
          </a:bodyPr>
          <a:lstStyle/>
          <a:p>
            <a:r>
              <a:rPr lang="it-IT" dirty="0" smtClean="0"/>
              <a:t>L’accordo ha validità dalla data di sottoscrizione </a:t>
            </a:r>
            <a:r>
              <a:rPr lang="it-IT" dirty="0"/>
              <a:t>fino al 31.12.2023</a:t>
            </a:r>
          </a:p>
          <a:p>
            <a:pPr algn="just"/>
            <a:r>
              <a:rPr lang="it-IT" dirty="0"/>
              <a:t>Il valore effettivo dei trasferimenti è definito in esito alla rendicontazione delle operazioni sostenute, sulla base delle loro caratteristiche attuative </a:t>
            </a:r>
            <a:r>
              <a:rPr lang="it-IT" dirty="0" smtClean="0"/>
              <a:t>e del cronoprogramma definiti negli </a:t>
            </a:r>
            <a:r>
              <a:rPr lang="it-IT" dirty="0" smtClean="0"/>
              <a:t>allegati all’accordo .</a:t>
            </a:r>
            <a:endParaRPr lang="it-IT" dirty="0"/>
          </a:p>
          <a:p>
            <a:pPr lvl="0" algn="just"/>
            <a:r>
              <a:rPr lang="it-IT" dirty="0"/>
              <a:t>Viene previsto un sistema di trasferimento in tre </a:t>
            </a:r>
            <a:r>
              <a:rPr lang="it-IT" dirty="0" err="1" smtClean="0"/>
              <a:t>tranches</a:t>
            </a:r>
            <a:r>
              <a:rPr lang="it-IT" dirty="0" smtClean="0"/>
              <a:t> e il </a:t>
            </a:r>
            <a:r>
              <a:rPr lang="it-IT" dirty="0"/>
              <a:t>saldo </a:t>
            </a:r>
            <a:r>
              <a:rPr lang="it-IT" dirty="0" smtClean="0"/>
              <a:t>viene erogato entro 30 giorni dalla </a:t>
            </a:r>
            <a:r>
              <a:rPr lang="it-IT" dirty="0"/>
              <a:t>rendicontazione finale dei costi </a:t>
            </a:r>
            <a:r>
              <a:rPr lang="it-IT" dirty="0" err="1"/>
              <a:t>eligibili</a:t>
            </a:r>
            <a:r>
              <a:rPr lang="it-IT" dirty="0"/>
              <a:t> </a:t>
            </a:r>
            <a:r>
              <a:rPr lang="it-IT" dirty="0" smtClean="0"/>
              <a:t>( dietro presentazione </a:t>
            </a:r>
            <a:r>
              <a:rPr lang="it-IT" dirty="0"/>
              <a:t>della domanda di rimborso finale). </a:t>
            </a:r>
          </a:p>
          <a:p>
            <a:pPr algn="just"/>
            <a:r>
              <a:rPr lang="it-IT" dirty="0"/>
              <a:t>Sono rimborsabili, a ristoro delle spese sostenute nell’ambito delle attività previste, solo i costi direttamente sostenuti per la realizzazione delle operazioni oggetto dell’accordo e ammessi a </a:t>
            </a:r>
            <a:r>
              <a:rPr lang="it-IT" dirty="0" smtClean="0"/>
              <a:t>rendicontazione</a:t>
            </a:r>
            <a:endParaRPr lang="it-IT" dirty="0"/>
          </a:p>
        </p:txBody>
      </p:sp>
    </p:spTree>
    <p:extLst>
      <p:ext uri="{BB962C8B-B14F-4D97-AF65-F5344CB8AC3E}">
        <p14:creationId xmlns:p14="http://schemas.microsoft.com/office/powerpoint/2010/main" val="763151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a:stretch>
            <a:fillRect/>
          </a:stretch>
        </p:blipFill>
        <p:spPr>
          <a:xfrm>
            <a:off x="7740352" y="4551583"/>
            <a:ext cx="1268883" cy="527564"/>
          </a:xfrm>
          <a:prstGeom prst="rect">
            <a:avLst/>
          </a:prstGeom>
        </p:spPr>
      </p:pic>
      <p:sp>
        <p:nvSpPr>
          <p:cNvPr id="4" name="Titolo 3"/>
          <p:cNvSpPr>
            <a:spLocks noGrp="1"/>
          </p:cNvSpPr>
          <p:nvPr>
            <p:ph type="title"/>
          </p:nvPr>
        </p:nvSpPr>
        <p:spPr>
          <a:xfrm>
            <a:off x="339276" y="922758"/>
            <a:ext cx="8142181" cy="395111"/>
          </a:xfrm>
        </p:spPr>
        <p:txBody>
          <a:bodyPr>
            <a:normAutofit fontScale="90000"/>
          </a:bodyPr>
          <a:lstStyle/>
          <a:p>
            <a:r>
              <a:rPr lang="it-IT" dirty="0" smtClean="0"/>
              <a:t>Funzioni, compiti responsabilità</a:t>
            </a:r>
            <a:endParaRPr lang="it-IT" dirty="0"/>
          </a:p>
        </p:txBody>
      </p:sp>
      <p:sp>
        <p:nvSpPr>
          <p:cNvPr id="5" name="Segnaposto contenuto 4"/>
          <p:cNvSpPr>
            <a:spLocks noGrp="1"/>
          </p:cNvSpPr>
          <p:nvPr>
            <p:ph idx="1"/>
          </p:nvPr>
        </p:nvSpPr>
        <p:spPr>
          <a:xfrm>
            <a:off x="323528" y="1347614"/>
            <a:ext cx="7787208" cy="3203969"/>
          </a:xfrm>
        </p:spPr>
        <p:txBody>
          <a:bodyPr>
            <a:normAutofit fontScale="32500" lnSpcReduction="20000"/>
          </a:bodyPr>
          <a:lstStyle/>
          <a:p>
            <a:pPr marL="0" indent="0" algn="ctr">
              <a:spcAft>
                <a:spcPts val="600"/>
              </a:spcAft>
              <a:buClr>
                <a:srgbClr val="FF0000"/>
              </a:buClr>
              <a:buNone/>
              <a:defRPr/>
            </a:pPr>
            <a:r>
              <a:rPr lang="it-IT" sz="5600" b="1" dirty="0"/>
              <a:t>REGIONE</a:t>
            </a:r>
          </a:p>
          <a:p>
            <a:pPr>
              <a:spcAft>
                <a:spcPts val="600"/>
              </a:spcAft>
              <a:buClr>
                <a:srgbClr val="FF0000"/>
              </a:buClr>
              <a:defRPr/>
            </a:pPr>
            <a:r>
              <a:rPr lang="it-IT" sz="4800" b="1" dirty="0"/>
              <a:t>programma, </a:t>
            </a:r>
            <a:r>
              <a:rPr lang="it-IT" sz="4800" dirty="0"/>
              <a:t>anche sulla base delle caratteristiche </a:t>
            </a:r>
            <a:r>
              <a:rPr lang="it-IT" sz="4800" dirty="0" smtClean="0"/>
              <a:t>socio demografiche della </a:t>
            </a:r>
            <a:r>
              <a:rPr lang="it-IT" sz="4800" dirty="0"/>
              <a:t>zona sociale, le risorse finanziarie destinate all’attuazione delle azioni dell’accordo</a:t>
            </a:r>
          </a:p>
          <a:p>
            <a:pPr>
              <a:spcAft>
                <a:spcPts val="600"/>
              </a:spcAft>
              <a:buClr>
                <a:srgbClr val="FF0000"/>
              </a:buClr>
              <a:defRPr/>
            </a:pPr>
            <a:r>
              <a:rPr lang="it-IT" sz="4800" dirty="0"/>
              <a:t>assegna i target fisici e finanziari</a:t>
            </a:r>
          </a:p>
          <a:p>
            <a:pPr algn="just">
              <a:spcAft>
                <a:spcPts val="600"/>
              </a:spcAft>
              <a:buClr>
                <a:srgbClr val="FF0000"/>
              </a:buClr>
              <a:defRPr/>
            </a:pPr>
            <a:r>
              <a:rPr lang="it-IT" sz="4800" b="1" dirty="0" smtClean="0"/>
              <a:t>definisce le caratteristiche degli interventi</a:t>
            </a:r>
            <a:r>
              <a:rPr lang="it-IT" sz="4800" dirty="0" smtClean="0"/>
              <a:t> in termini di: contenuti di servizio/intervento, tipologie di destinatari finali e criteri di loro </a:t>
            </a:r>
            <a:r>
              <a:rPr lang="it-IT" sz="4800" dirty="0" err="1" smtClean="0"/>
              <a:t>eligibilità</a:t>
            </a:r>
            <a:r>
              <a:rPr lang="it-IT" sz="4800" dirty="0" smtClean="0"/>
              <a:t>, spese ammissibili, modalità e tempi di attuazione, gestione, rendicontazione, monitoraggio, verifica e controllo, valutazione, </a:t>
            </a:r>
            <a:r>
              <a:rPr lang="it-IT" sz="4800" dirty="0" smtClean="0"/>
              <a:t>criteri </a:t>
            </a:r>
            <a:r>
              <a:rPr lang="it-IT" sz="4800" dirty="0" smtClean="0"/>
              <a:t>di rimodulazione del servizio/interventi e delle risorse per l’efficacia e l’efficienza degli stessi in relazione ai target fisici  e finanziari del </a:t>
            </a:r>
            <a:r>
              <a:rPr lang="it-IT" sz="4800" dirty="0" smtClean="0"/>
              <a:t>servizio/intervento</a:t>
            </a:r>
            <a:endParaRPr lang="it-IT" sz="4800" dirty="0"/>
          </a:p>
        </p:txBody>
      </p:sp>
    </p:spTree>
    <p:extLst>
      <p:ext uri="{BB962C8B-B14F-4D97-AF65-F5344CB8AC3E}">
        <p14:creationId xmlns:p14="http://schemas.microsoft.com/office/powerpoint/2010/main" val="3416335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1531</Words>
  <Application>Microsoft Office PowerPoint</Application>
  <PresentationFormat>Presentazione su schermo (16:9)</PresentationFormat>
  <Paragraphs>102</Paragraphs>
  <Slides>14</Slides>
  <Notes>13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Impact</vt:lpstr>
      <vt:lpstr>Wingdings</vt:lpstr>
      <vt:lpstr>Tema di Office</vt:lpstr>
      <vt:lpstr>Asse II – attuazione interventi – Accordi di collaborazione (art.15 l.241/90) Alessandro Maria Vestrelli</vt:lpstr>
      <vt:lpstr>Perché si utilizza lo strumento dell’accordo (art.15 l. 241/1990)</vt:lpstr>
      <vt:lpstr>Principi guida</vt:lpstr>
      <vt:lpstr>Soggetti</vt:lpstr>
      <vt:lpstr>Interventi attuati con l’accordo</vt:lpstr>
      <vt:lpstr>Presentazione standard di PowerPoint</vt:lpstr>
      <vt:lpstr>Presentazione standard di PowerPoint</vt:lpstr>
      <vt:lpstr>Durata e flussi finanziari</vt:lpstr>
      <vt:lpstr>Funzioni, compiti responsabilità</vt:lpstr>
      <vt:lpstr>Presentazione standard di PowerPoint</vt:lpstr>
      <vt:lpstr>Presentazione standard di PowerPoint</vt:lpstr>
      <vt:lpstr>Integrazioni e revisioni</vt:lpstr>
      <vt:lpstr>Attuazione</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segreteria</dc:creator>
  <cp:lastModifiedBy>Alessandro Maria Vestrelli</cp:lastModifiedBy>
  <cp:revision>45</cp:revision>
  <dcterms:created xsi:type="dcterms:W3CDTF">2014-10-25T08:27:08Z</dcterms:created>
  <dcterms:modified xsi:type="dcterms:W3CDTF">2017-06-13T15:51:27Z</dcterms:modified>
</cp:coreProperties>
</file>