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8" r:id="rId3"/>
    <p:sldId id="260" r:id="rId4"/>
    <p:sldId id="262" r:id="rId5"/>
    <p:sldId id="261" r:id="rId6"/>
    <p:sldId id="264" r:id="rId7"/>
    <p:sldId id="263" r:id="rId8"/>
  </p:sldIdLst>
  <p:sldSz cx="9144000" cy="5143500" type="screen16x9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B60"/>
    <a:srgbClr val="C273AC"/>
    <a:srgbClr val="CC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8640"/>
    <p:restoredTop sz="94674"/>
  </p:normalViewPr>
  <p:slideViewPr>
    <p:cSldViewPr showGuides="1">
      <p:cViewPr>
        <p:scale>
          <a:sx n="138" d="100"/>
          <a:sy n="138" d="100"/>
        </p:scale>
        <p:origin x="-108" y="-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958D-DC24-4C99-BEA2-518A976AB290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D05BB-C3A4-4B66-AF06-B1C9F961A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86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856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88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768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768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D05BB-C3A4-4B66-AF06-B1C9F961A3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222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6BFF-4433-43B6-A481-3B25425B3DD3}" type="datetimeFigureOut">
              <a:rPr lang="it-IT" smtClean="0"/>
              <a:t>13/06/2017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B562-4FD6-4F1C-B5B1-E8B41EAB362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 noChangeAspect="1"/>
          </p:cNvSpPr>
          <p:nvPr>
            <p:ph type="title"/>
          </p:nvPr>
        </p:nvSpPr>
        <p:spPr>
          <a:xfrm>
            <a:off x="755576" y="3219822"/>
            <a:ext cx="4968552" cy="1800200"/>
          </a:xfrm>
        </p:spPr>
        <p:txBody>
          <a:bodyPr>
            <a:normAutofit/>
          </a:bodyPr>
          <a:lstStyle/>
          <a:p>
            <a:pPr algn="l"/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Il mercato del lavoro</a:t>
            </a:r>
            <a:b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it-IT" sz="3500" dirty="0" smtClean="0">
                <a:solidFill>
                  <a:schemeClr val="bg1"/>
                </a:solidFill>
                <a:latin typeface="Impact" charset="0"/>
                <a:ea typeface="Impact" charset="0"/>
                <a:cs typeface="Impact" charset="0"/>
              </a:rPr>
              <a:t>Paolo Sereni</a:t>
            </a:r>
            <a:endParaRPr lang="it-IT" sz="2500" dirty="0">
              <a:solidFill>
                <a:schemeClr val="bg1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2499742"/>
            <a:ext cx="225149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107504" y="987574"/>
            <a:ext cx="4398960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mercato del lavoro umbro nel 2016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07504" y="1341765"/>
            <a:ext cx="87658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Dopo un 2015 di forte crescita con la quale si sono recuperati 11.000 dei 18.000 posti persi con la crisi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l’occupazione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regionale mostra un saldo negativo (354.000, -6.000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unità)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it-IT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…..probabilmente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beneficiare degli incentivi previsti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dalla legge di stabilità 2015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aziende hanno effettuato nel 2015 tante assunzioni a tempo indeterminato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(il doppio risetto all’anno precedente)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anticipando anche quelle che avrebbero dovuto effettuare nel 2016.</a:t>
            </a:r>
          </a:p>
          <a:p>
            <a:pPr algn="just"/>
            <a:endParaRPr lang="it-IT" sz="1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Alla flessione occupazionale corrisponde un aumento degli inattivi non disponili al lavoro;</a:t>
            </a: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 contrario la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disoccupazione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registra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 forte calo (-5.000 unità) attestandosi a quota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37.000. </a:t>
            </a:r>
            <a:endParaRPr lang="it-IT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1600" dirty="0"/>
          </a:p>
        </p:txBody>
      </p:sp>
      <p:sp>
        <p:nvSpPr>
          <p:cNvPr id="5" name="Rettangolo 4"/>
          <p:cNvSpPr/>
          <p:nvPr/>
        </p:nvSpPr>
        <p:spPr>
          <a:xfrm>
            <a:off x="107504" y="3778063"/>
            <a:ext cx="481621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asso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occupazione 15-64 anni: 62,7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%,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0,4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 rispetto al 2015;</a:t>
            </a:r>
          </a:p>
          <a:p>
            <a:r>
              <a:rPr lang="it-IT" sz="1400" b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-2,6 punti rispetto al 2008.</a:t>
            </a:r>
            <a:endParaRPr lang="it-IT" sz="1400" dirty="0"/>
          </a:p>
        </p:txBody>
      </p:sp>
      <p:sp>
        <p:nvSpPr>
          <p:cNvPr id="6" name="Rettangolo 5"/>
          <p:cNvSpPr/>
          <p:nvPr/>
        </p:nvSpPr>
        <p:spPr>
          <a:xfrm>
            <a:off x="4923717" y="3778063"/>
            <a:ext cx="45721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Tasso di disoccupazione: 9,6%, </a:t>
            </a:r>
          </a:p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0,8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 rispetto al 2015;</a:t>
            </a:r>
          </a:p>
          <a:p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doppio rispetto al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6372200" y="1017474"/>
            <a:ext cx="27363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Tasso di occupazione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20-64 anni: 67,2% (-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0,4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 rispetto 2015) </a:t>
            </a:r>
          </a:p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nonostante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lieve flessione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mantiene all’interno del </a:t>
            </a:r>
            <a:r>
              <a:rPr lang="it-IT" sz="1400" b="1" dirty="0" err="1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range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negoziato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2020 (67%-69%).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" y="915567"/>
            <a:ext cx="6273080" cy="367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327453" y="2813903"/>
            <a:ext cx="27810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Posizione Umbria: </a:t>
            </a:r>
            <a:endParaRPr lang="it-IT" sz="1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sopra la media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nazionale e del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centro;</a:t>
            </a:r>
          </a:p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distanza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nord ridotta dal 2015.</a:t>
            </a:r>
          </a:p>
          <a:p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Ora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9°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regione</a:t>
            </a:r>
            <a:endParaRPr lang="it-IT" sz="1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meglio di Liguria, Marche e Lazio.</a:t>
            </a:r>
          </a:p>
          <a:p>
            <a:endParaRPr lang="it-IT" sz="16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e 5"/>
          <p:cNvSpPr/>
          <p:nvPr/>
        </p:nvSpPr>
        <p:spPr>
          <a:xfrm>
            <a:off x="4499992" y="1025567"/>
            <a:ext cx="504056" cy="22462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5689493" y="1037852"/>
            <a:ext cx="237288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8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9725" y="987574"/>
            <a:ext cx="5472608" cy="3348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2016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calo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servizi (170.000, -6.000) </a:t>
            </a:r>
            <a:endParaRPr lang="it-IT" sz="1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manifatturiero (73.000, -2.000)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crescita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l’occupazione agricola (13.000, +2.000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Stabile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costruzioni (24.000)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commercio (74.000) 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13816" y="918548"/>
            <a:ext cx="4464496" cy="3486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sz="16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calo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componente autonoma (91.000, -6.000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sz="1400" b="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crescita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l’occupazione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alle dipendenze (263.000, +1.000)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 suo interno non si registrano variazioni di rilievo ne’ per la componente a tempo determinato ne’ per quella a tempo indeterminato </a:t>
            </a:r>
          </a:p>
        </p:txBody>
      </p:sp>
    </p:spTree>
    <p:extLst>
      <p:ext uri="{BB962C8B-B14F-4D97-AF65-F5344CB8AC3E}">
        <p14:creationId xmlns:p14="http://schemas.microsoft.com/office/powerpoint/2010/main" val="307550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80243" y="915566"/>
            <a:ext cx="8928992" cy="189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2016 il calo dell’occupazione ha riguardato principalmente gli uomini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(197.000, -4.000 a fronte di 157.000, -1.000 per le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donne) i più colpiti nel periodo di crisi (-10.000 a fronte di -3.000).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disoccupazione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umbra (nel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3.000 per le donne e -1.000 per gli uomini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ha perso la connotazione di essere prevalentemente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femminile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(19.000 per entrambi).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tasso di occupazione 	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Uomini (70,5%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0,6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punti) 	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Donne (55,2%,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0,1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punti)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Tasso di disoccupazione 	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Uomini (8,8%,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0,2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punti)	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Donne (10,6%,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1,6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punti)	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0243" y="3111645"/>
            <a:ext cx="9036278" cy="146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è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ridotto </a:t>
            </a:r>
            <a:r>
              <a:rPr lang="it-IT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 fenomeno dei NEET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22.000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(-3.000 in un anno) pari al  17,7% dei giovani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umbri di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pari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età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Anche la disoccupazione giovanile fa registrare una contrazione importante: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33,1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 (-5,6 punti)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per i 15-24enni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(Italia 37,8% e Centro 37,1%)</a:t>
            </a:r>
            <a:endParaRPr lang="it-IT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25,5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 (-1,4 punti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per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15-29enni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(Italia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28,4%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Centro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26,7%)</a:t>
            </a:r>
            <a:endParaRPr lang="it-IT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06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2251" y="1563638"/>
            <a:ext cx="8856984" cy="2108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livello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territoriale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2016 il numero di occupati è diminuito sia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Perugia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(268.000, -4.000)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 a Terni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(86.000, -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2.000); la disoccupazione è diminuita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 3.000 unità a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Perugia (28.000)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di 2.000 a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Terni (9.000).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 una disoccupazione sostanzialmente analoga nelle due province (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9,5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 a Perugia e 9,7% a Terni) corrisponde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un’occupazione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sensibilmente più elevata a Perugia (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63,8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 a fronte di 59,7%) </a:t>
            </a:r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ed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una inattività molto più marcata a Terni (33,8% a fronte di 29,4%). </a:t>
            </a:r>
            <a:endParaRPr lang="it-IT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6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4551583"/>
            <a:ext cx="1268883" cy="527564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936111"/>
            <a:ext cx="89017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 TRIMESTRE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2017: l’occupazione torna </a:t>
            </a:r>
            <a:r>
              <a:rPr lang="it-IT" sz="1400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1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crescere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sebbene la disoccupazione non cali. </a:t>
            </a:r>
          </a:p>
          <a:p>
            <a:pPr algn="just"/>
            <a:endParaRPr lang="it-IT" sz="1400" b="1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OCCUPATI: 359.000 (+4.000 rispetto al I trimestre del 2016, +1,1%). </a:t>
            </a: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DISOCCUPATI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42.000, +2.000 rispetto al I trimestre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2016</a:t>
            </a:r>
          </a:p>
          <a:p>
            <a:pPr algn="just"/>
            <a:endParaRPr lang="it-IT" sz="1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3471771"/>
            <a:ext cx="872221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Cresce soprattutto l’occupazione maschile (+3.000 a fronte di +1.000)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cresce solo la disoccupazione femminile (+2,000);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ciò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nonostante il numero degli uomini in cerca di lavoro (22.000)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continui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superare quello delle donne (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20.000).</a:t>
            </a:r>
          </a:p>
          <a:p>
            <a:pPr algn="just"/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gap di genere nell’occupazione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è evidente anche nel 2017 (55,3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% per le donne a fronte di 72,1% per gli uomini); 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nella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disoccupazione si limita ad un punto (11% per le donne a fronte di 9,9% per gli uomini) </a:t>
            </a:r>
          </a:p>
        </p:txBody>
      </p:sp>
      <p:sp>
        <p:nvSpPr>
          <p:cNvPr id="3" name="Rettangolo 2"/>
          <p:cNvSpPr/>
          <p:nvPr/>
        </p:nvSpPr>
        <p:spPr>
          <a:xfrm>
            <a:off x="3447" y="2427734"/>
            <a:ext cx="88982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Aumenta occupazione nel settore agricolo (15.000, +4.000), nelle costruzioni (26.000, +1.000) e nel commercio, alberghi e ristoranti (70.000, +1.000). </a:t>
            </a:r>
          </a:p>
          <a:p>
            <a:pPr algn="just">
              <a:spcAft>
                <a:spcPts val="6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Stabile  l’occupazione del manifatturiero (71.000). </a:t>
            </a:r>
          </a:p>
          <a:p>
            <a:pPr algn="just">
              <a:spcAft>
                <a:spcPts val="600"/>
              </a:spcAft>
            </a:pP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flessione quella dei servizi (177.000, -2.000).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1920093"/>
            <a:ext cx="997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TASSO DI OCCUPAZIONE: 63,5%, +1 punto </a:t>
            </a:r>
            <a:r>
              <a:rPr lang="it-IT" sz="1400" dirty="0">
                <a:latin typeface="Comic Sans MS" panose="030F0702030302020204" pitchFamily="66" charset="0"/>
                <a:cs typeface="Times New Roman" panose="02020603050405020304" pitchFamily="18" charset="0"/>
              </a:rPr>
              <a:t>TASSO DI DISOCCUPAZIONE: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10,4%, +0,2 decimi</a:t>
            </a:r>
          </a:p>
          <a:p>
            <a:pPr algn="just"/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Aumenta occupazione dipendente (</a:t>
            </a:r>
            <a:r>
              <a:rPr lang="it-IT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271.000, +9.000 su base annua) e cala quella autonoma </a:t>
            </a:r>
            <a:r>
              <a:rPr lang="it-IT" sz="1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(88.000, -5.000</a:t>
            </a:r>
            <a:r>
              <a:rPr lang="it-IT" sz="1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it-IT" sz="1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it-IT" sz="2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777</Words>
  <Application>Microsoft Office PowerPoint</Application>
  <PresentationFormat>Presentazione su schermo (16:9)</PresentationFormat>
  <Paragraphs>71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Il mercato del lavoro Paolo Sereni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segreteria</dc:creator>
  <cp:lastModifiedBy>psereni</cp:lastModifiedBy>
  <cp:revision>26</cp:revision>
  <cp:lastPrinted>2017-06-13T06:46:38Z</cp:lastPrinted>
  <dcterms:created xsi:type="dcterms:W3CDTF">2014-10-25T08:27:08Z</dcterms:created>
  <dcterms:modified xsi:type="dcterms:W3CDTF">2017-06-13T06:46:40Z</dcterms:modified>
</cp:coreProperties>
</file>